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0"/>
  </p:notesMasterIdLst>
  <p:sldIdLst>
    <p:sldId id="268" r:id="rId5"/>
    <p:sldId id="280" r:id="rId6"/>
    <p:sldId id="282" r:id="rId7"/>
    <p:sldId id="270" r:id="rId8"/>
    <p:sldId id="284" r:id="rId9"/>
    <p:sldId id="285" r:id="rId10"/>
    <p:sldId id="292" r:id="rId11"/>
    <p:sldId id="293" r:id="rId12"/>
    <p:sldId id="294" r:id="rId13"/>
    <p:sldId id="286" r:id="rId14"/>
    <p:sldId id="288" r:id="rId15"/>
    <p:sldId id="258" r:id="rId16"/>
    <p:sldId id="259" r:id="rId17"/>
    <p:sldId id="266" r:id="rId18"/>
    <p:sldId id="260" r:id="rId19"/>
    <p:sldId id="261" r:id="rId20"/>
    <p:sldId id="262" r:id="rId21"/>
    <p:sldId id="264" r:id="rId22"/>
    <p:sldId id="263" r:id="rId23"/>
    <p:sldId id="265" r:id="rId24"/>
    <p:sldId id="275" r:id="rId25"/>
    <p:sldId id="287" r:id="rId26"/>
    <p:sldId id="276" r:id="rId27"/>
    <p:sldId id="289" r:id="rId28"/>
    <p:sldId id="279" r:id="rId29"/>
  </p:sldIdLst>
  <p:sldSz cx="12192000" cy="6858000"/>
  <p:notesSz cx="6858000" cy="9144000"/>
  <p:embeddedFontLst>
    <p:embeddedFont>
      <p:font typeface="Matter" panose="00000800000000000000" pitchFamily="50" charset="0"/>
      <p:bold r:id="rId31"/>
    </p:embeddedFont>
    <p:embeddedFont>
      <p:font typeface="Noto Sans" panose="020B0502040504020204" pitchFamily="34"/>
      <p:regular r:id="rId32"/>
      <p:bold r:id="rId33"/>
      <p:italic r:id="rId34"/>
      <p:bold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159"/>
    <a:srgbClr val="00AEEF"/>
    <a:srgbClr val="E0EEE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290" autoAdjust="0"/>
  </p:normalViewPr>
  <p:slideViewPr>
    <p:cSldViewPr snapToGrid="0">
      <p:cViewPr varScale="1">
        <p:scale>
          <a:sx n="55" d="100"/>
          <a:sy n="55" d="100"/>
        </p:scale>
        <p:origin x="364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mma orpwood" userId="bff73f15b68062a4" providerId="LiveId" clId="{611F4FDB-8BCC-4F88-99F8-28E207CB4E2E}"/>
    <pc:docChg chg="modSld">
      <pc:chgData name="Gemma orpwood" userId="bff73f15b68062a4" providerId="LiveId" clId="{611F4FDB-8BCC-4F88-99F8-28E207CB4E2E}" dt="2025-07-18T07:34:19.704" v="23" actId="6549"/>
      <pc:docMkLst>
        <pc:docMk/>
      </pc:docMkLst>
      <pc:sldChg chg="modNotesTx">
        <pc:chgData name="Gemma orpwood" userId="bff73f15b68062a4" providerId="LiveId" clId="{611F4FDB-8BCC-4F88-99F8-28E207CB4E2E}" dt="2025-07-18T07:33:50.579" v="10" actId="6549"/>
        <pc:sldMkLst>
          <pc:docMk/>
          <pc:sldMk cId="0" sldId="258"/>
        </pc:sldMkLst>
      </pc:sldChg>
      <pc:sldChg chg="modNotesTx">
        <pc:chgData name="Gemma orpwood" userId="bff73f15b68062a4" providerId="LiveId" clId="{611F4FDB-8BCC-4F88-99F8-28E207CB4E2E}" dt="2025-07-18T07:33:52.874" v="11" actId="6549"/>
        <pc:sldMkLst>
          <pc:docMk/>
          <pc:sldMk cId="0" sldId="259"/>
        </pc:sldMkLst>
      </pc:sldChg>
      <pc:sldChg chg="modNotesTx">
        <pc:chgData name="Gemma orpwood" userId="bff73f15b68062a4" providerId="LiveId" clId="{611F4FDB-8BCC-4F88-99F8-28E207CB4E2E}" dt="2025-07-18T07:33:57.520" v="13" actId="6549"/>
        <pc:sldMkLst>
          <pc:docMk/>
          <pc:sldMk cId="0" sldId="260"/>
        </pc:sldMkLst>
      </pc:sldChg>
      <pc:sldChg chg="modNotesTx">
        <pc:chgData name="Gemma orpwood" userId="bff73f15b68062a4" providerId="LiveId" clId="{611F4FDB-8BCC-4F88-99F8-28E207CB4E2E}" dt="2025-07-18T07:33:59.690" v="14" actId="6549"/>
        <pc:sldMkLst>
          <pc:docMk/>
          <pc:sldMk cId="0" sldId="261"/>
        </pc:sldMkLst>
      </pc:sldChg>
      <pc:sldChg chg="modNotesTx">
        <pc:chgData name="Gemma orpwood" userId="bff73f15b68062a4" providerId="LiveId" clId="{611F4FDB-8BCC-4F88-99F8-28E207CB4E2E}" dt="2025-07-18T07:34:01.949" v="15" actId="6549"/>
        <pc:sldMkLst>
          <pc:docMk/>
          <pc:sldMk cId="0" sldId="262"/>
        </pc:sldMkLst>
      </pc:sldChg>
      <pc:sldChg chg="modNotesTx">
        <pc:chgData name="Gemma orpwood" userId="bff73f15b68062a4" providerId="LiveId" clId="{611F4FDB-8BCC-4F88-99F8-28E207CB4E2E}" dt="2025-07-18T07:34:06.373" v="17" actId="6549"/>
        <pc:sldMkLst>
          <pc:docMk/>
          <pc:sldMk cId="0" sldId="263"/>
        </pc:sldMkLst>
      </pc:sldChg>
      <pc:sldChg chg="modNotesTx">
        <pc:chgData name="Gemma orpwood" userId="bff73f15b68062a4" providerId="LiveId" clId="{611F4FDB-8BCC-4F88-99F8-28E207CB4E2E}" dt="2025-07-18T07:34:04.290" v="16" actId="6549"/>
        <pc:sldMkLst>
          <pc:docMk/>
          <pc:sldMk cId="0" sldId="264"/>
        </pc:sldMkLst>
      </pc:sldChg>
      <pc:sldChg chg="modNotesTx">
        <pc:chgData name="Gemma orpwood" userId="bff73f15b68062a4" providerId="LiveId" clId="{611F4FDB-8BCC-4F88-99F8-28E207CB4E2E}" dt="2025-07-18T07:34:08.645" v="18" actId="6549"/>
        <pc:sldMkLst>
          <pc:docMk/>
          <pc:sldMk cId="0" sldId="265"/>
        </pc:sldMkLst>
      </pc:sldChg>
      <pc:sldChg chg="modNotesTx">
        <pc:chgData name="Gemma orpwood" userId="bff73f15b68062a4" providerId="LiveId" clId="{611F4FDB-8BCC-4F88-99F8-28E207CB4E2E}" dt="2025-07-18T07:33:55.223" v="12" actId="6549"/>
        <pc:sldMkLst>
          <pc:docMk/>
          <pc:sldMk cId="1228849967" sldId="266"/>
        </pc:sldMkLst>
      </pc:sldChg>
      <pc:sldChg chg="modNotesTx">
        <pc:chgData name="Gemma orpwood" userId="bff73f15b68062a4" providerId="LiveId" clId="{611F4FDB-8BCC-4F88-99F8-28E207CB4E2E}" dt="2025-07-18T07:33:19.587" v="0" actId="6549"/>
        <pc:sldMkLst>
          <pc:docMk/>
          <pc:sldMk cId="0" sldId="268"/>
        </pc:sldMkLst>
      </pc:sldChg>
      <pc:sldChg chg="modNotesTx">
        <pc:chgData name="Gemma orpwood" userId="bff73f15b68062a4" providerId="LiveId" clId="{611F4FDB-8BCC-4F88-99F8-28E207CB4E2E}" dt="2025-07-18T07:33:27.693" v="3" actId="6549"/>
        <pc:sldMkLst>
          <pc:docMk/>
          <pc:sldMk cId="0" sldId="270"/>
        </pc:sldMkLst>
      </pc:sldChg>
      <pc:sldChg chg="modNotesTx">
        <pc:chgData name="Gemma orpwood" userId="bff73f15b68062a4" providerId="LiveId" clId="{611F4FDB-8BCC-4F88-99F8-28E207CB4E2E}" dt="2025-07-18T07:34:10.875" v="19" actId="6549"/>
        <pc:sldMkLst>
          <pc:docMk/>
          <pc:sldMk cId="0" sldId="275"/>
        </pc:sldMkLst>
      </pc:sldChg>
      <pc:sldChg chg="modNotesTx">
        <pc:chgData name="Gemma orpwood" userId="bff73f15b68062a4" providerId="LiveId" clId="{611F4FDB-8BCC-4F88-99F8-28E207CB4E2E}" dt="2025-07-18T07:34:15.239" v="21" actId="6549"/>
        <pc:sldMkLst>
          <pc:docMk/>
          <pc:sldMk cId="0" sldId="276"/>
        </pc:sldMkLst>
      </pc:sldChg>
      <pc:sldChg chg="modNotesTx">
        <pc:chgData name="Gemma orpwood" userId="bff73f15b68062a4" providerId="LiveId" clId="{611F4FDB-8BCC-4F88-99F8-28E207CB4E2E}" dt="2025-07-18T07:34:19.704" v="23" actId="6549"/>
        <pc:sldMkLst>
          <pc:docMk/>
          <pc:sldMk cId="0" sldId="279"/>
        </pc:sldMkLst>
      </pc:sldChg>
      <pc:sldChg chg="modNotesTx">
        <pc:chgData name="Gemma orpwood" userId="bff73f15b68062a4" providerId="LiveId" clId="{611F4FDB-8BCC-4F88-99F8-28E207CB4E2E}" dt="2025-07-18T07:33:22.378" v="1" actId="6549"/>
        <pc:sldMkLst>
          <pc:docMk/>
          <pc:sldMk cId="319635637" sldId="280"/>
        </pc:sldMkLst>
      </pc:sldChg>
      <pc:sldChg chg="modNotesTx">
        <pc:chgData name="Gemma orpwood" userId="bff73f15b68062a4" providerId="LiveId" clId="{611F4FDB-8BCC-4F88-99F8-28E207CB4E2E}" dt="2025-07-18T07:33:24.796" v="2" actId="6549"/>
        <pc:sldMkLst>
          <pc:docMk/>
          <pc:sldMk cId="0" sldId="282"/>
        </pc:sldMkLst>
      </pc:sldChg>
      <pc:sldChg chg="modNotesTx">
        <pc:chgData name="Gemma orpwood" userId="bff73f15b68062a4" providerId="LiveId" clId="{611F4FDB-8BCC-4F88-99F8-28E207CB4E2E}" dt="2025-07-18T07:33:30.425" v="4" actId="6549"/>
        <pc:sldMkLst>
          <pc:docMk/>
          <pc:sldMk cId="1285170226" sldId="284"/>
        </pc:sldMkLst>
      </pc:sldChg>
      <pc:sldChg chg="modNotesTx">
        <pc:chgData name="Gemma orpwood" userId="bff73f15b68062a4" providerId="LiveId" clId="{611F4FDB-8BCC-4F88-99F8-28E207CB4E2E}" dt="2025-07-18T07:33:33.022" v="5" actId="6549"/>
        <pc:sldMkLst>
          <pc:docMk/>
          <pc:sldMk cId="867772173" sldId="285"/>
        </pc:sldMkLst>
      </pc:sldChg>
      <pc:sldChg chg="modNotesTx">
        <pc:chgData name="Gemma orpwood" userId="bff73f15b68062a4" providerId="LiveId" clId="{611F4FDB-8BCC-4F88-99F8-28E207CB4E2E}" dt="2025-07-18T07:33:43.342" v="9" actId="6549"/>
        <pc:sldMkLst>
          <pc:docMk/>
          <pc:sldMk cId="4171190422" sldId="286"/>
        </pc:sldMkLst>
      </pc:sldChg>
      <pc:sldChg chg="modNotesTx">
        <pc:chgData name="Gemma orpwood" userId="bff73f15b68062a4" providerId="LiveId" clId="{611F4FDB-8BCC-4F88-99F8-28E207CB4E2E}" dt="2025-07-18T07:34:12.963" v="20" actId="6549"/>
        <pc:sldMkLst>
          <pc:docMk/>
          <pc:sldMk cId="975266067" sldId="287"/>
        </pc:sldMkLst>
      </pc:sldChg>
      <pc:sldChg chg="modNotesTx">
        <pc:chgData name="Gemma orpwood" userId="bff73f15b68062a4" providerId="LiveId" clId="{611F4FDB-8BCC-4F88-99F8-28E207CB4E2E}" dt="2025-07-18T07:34:17.445" v="22" actId="6549"/>
        <pc:sldMkLst>
          <pc:docMk/>
          <pc:sldMk cId="2713701866" sldId="289"/>
        </pc:sldMkLst>
      </pc:sldChg>
      <pc:sldChg chg="modNotesTx">
        <pc:chgData name="Gemma orpwood" userId="bff73f15b68062a4" providerId="LiveId" clId="{611F4FDB-8BCC-4F88-99F8-28E207CB4E2E}" dt="2025-07-18T07:33:35.530" v="6" actId="6549"/>
        <pc:sldMkLst>
          <pc:docMk/>
          <pc:sldMk cId="3176129883" sldId="292"/>
        </pc:sldMkLst>
      </pc:sldChg>
      <pc:sldChg chg="modNotesTx">
        <pc:chgData name="Gemma orpwood" userId="bff73f15b68062a4" providerId="LiveId" clId="{611F4FDB-8BCC-4F88-99F8-28E207CB4E2E}" dt="2025-07-18T07:33:38.396" v="7" actId="6549"/>
        <pc:sldMkLst>
          <pc:docMk/>
          <pc:sldMk cId="1180964256" sldId="293"/>
        </pc:sldMkLst>
      </pc:sldChg>
      <pc:sldChg chg="modNotesTx">
        <pc:chgData name="Gemma orpwood" userId="bff73f15b68062a4" providerId="LiveId" clId="{611F4FDB-8BCC-4F88-99F8-28E207CB4E2E}" dt="2025-07-18T07:33:40.816" v="8" actId="6549"/>
        <pc:sldMkLst>
          <pc:docMk/>
          <pc:sldMk cId="3016696341" sldId="29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2002E-8C42-4B28-B621-DC778CDF9E3F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FB656-5956-4941-8A71-5C0245D3A8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040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FB656-5956-4941-8A71-5C0245D3A8A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262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82E94-5827-677C-1057-6EFD5D6C8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521242-C70A-A549-AE3E-822D778C48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6B4936-D27E-5F3F-533F-7A3FE782A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04ADD-EB11-6E2D-C3BF-151492F72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FB656-5956-4941-8A71-5C0245D3A8A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503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FB656-5956-4941-8A71-5C0245D3A8A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055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9D562-E5DA-01CA-A0AD-CC11FEC46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AFB42E-3087-E61B-029E-5BD877E0E7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6DA28A-76AD-4CEC-F441-E812EBCCAD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63C4A-34E5-0D11-F15F-F05ACAD049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55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FB656-5956-4941-8A71-5C0245D3A8A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9466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FB656-5956-4941-8A71-5C0245D3A8A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0747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FB656-5956-4941-8A71-5C0245D3A8A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1775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FB656-5956-4941-8A71-5C0245D3A8A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3915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FB656-5956-4941-8A71-5C0245D3A8A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5321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FB656-5956-4941-8A71-5C0245D3A8A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837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FB656-5956-4941-8A71-5C0245D3A8A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187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FB656-5956-4941-8A71-5C0245D3A8A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142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FB656-5956-4941-8A71-5C0245D3A8A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349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FB656-5956-4941-8A71-5C0245D3A8A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134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203BD-3AE5-D7D8-BB8A-06DFF9D5B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9D9F15-05EE-C95B-3905-6014DF2631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E79DC8-4E81-3D99-38B1-77A85952AA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F9401-346A-DAB8-0741-74655F059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FB656-5956-4941-8A71-5C0245D3A8A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423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FB656-5956-4941-8A71-5C0245D3A8A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442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FB656-5956-4941-8A71-5C0245D3A8A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58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9885E-4C8D-4698-BA1F-A37CF7B95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854F30-2139-421E-AC36-BD44BDBF48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D95A9-A1C1-497D-AC4F-C1CDF2882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99CC2-51C0-4448-8C44-3CC3728E208C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A7719-374A-4F9A-950C-D48A2244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9E8DA-6091-45EB-BF6A-E63F5EBE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25F9C-4980-4AAC-BD7C-75672BC12D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581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4722-E4D9-42E6-9FB7-F23049049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0D952E-73BD-42BD-92B5-4B0C48FAE8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0C9DE-A032-4168-9D19-7AD58E732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99CC2-51C0-4448-8C44-3CC3728E208C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F609B-3481-48AD-B5B2-EA482D908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05FD3-2CFA-4AF0-B1FA-CBEE198DF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25F9C-4980-4AAC-BD7C-75672BC12D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73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D02B2-8B44-472E-B574-DD3933F585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ACF6AD-65C4-4E68-B8F5-BABB162F5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1B58B-BA36-496B-84FB-353C6038E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99CC2-51C0-4448-8C44-3CC3728E208C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02136-E707-4678-8368-F964CE332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1198F-AECF-4BAF-B768-C686A4236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25F9C-4980-4AAC-BD7C-75672BC12D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015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05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99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82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82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3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30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06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43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22E2-82FD-4716-BFE5-076C9A4DF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80936-7969-4EEE-B76D-497DB757C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33B5D-F3B3-45E4-ABDD-DFD9E6B7D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99CC2-51C0-4448-8C44-3CC3728E208C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50298-B68E-499A-8148-E7BCDF54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BF698-1A9A-43CD-8839-1BA14EE52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25F9C-4980-4AAC-BD7C-75672BC12D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803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68034-707A-4B5A-856A-7DE0A0F23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543E3-67EA-49D7-8D1B-6ED9B2285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5DB45-0337-45A7-A518-EC008C2F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99CC2-51C0-4448-8C44-3CC3728E208C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80646-CDD3-4190-B8AF-76FED92BA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A6183-69FA-45BE-9B58-FDB5BB9F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25F9C-4980-4AAC-BD7C-75672BC12D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789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2FF4A-071A-4540-9C42-FF2046187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9F5FF-4DC3-407B-A1FA-73E36100D1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CACC7F-58B1-4421-B9F9-EA5BA412C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76222C-63E2-4886-A31C-F9686DAC3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99CC2-51C0-4448-8C44-3CC3728E208C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D2EF3-FC6C-429F-9FF6-B820C26A9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3C2A4-1D75-48AA-B14B-F9DB03DB2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25F9C-4980-4AAC-BD7C-75672BC12D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962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21899-8466-4C16-8EC5-B9663E0DF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4E307-C22E-4458-8664-570429875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DE3C3B-ED3E-4008-B2E0-523946D7F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944417-4A4E-4FAB-9D4D-94AA82E741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50F3E5-8D63-4F1A-9D25-0B6309CB9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D17D34-7475-454A-BD87-7D5659CE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99CC2-51C0-4448-8C44-3CC3728E208C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40BC76-E956-484D-9E4D-5195359A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229AC3-74A9-4EF8-8A39-6E3A97500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25F9C-4980-4AAC-BD7C-75672BC12D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373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618CF-D111-4AAF-BDE0-EF63ED271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89090A-C65E-4BD8-B04A-5CEDABF6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99CC2-51C0-4448-8C44-3CC3728E208C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7514D0-9B6A-4DD8-B5E3-22111A903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B635C-30F7-4E13-BF82-1B18BA3AE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25F9C-4980-4AAC-BD7C-75672BC12D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538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1EE09F-6485-49F3-A443-5708A2424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99CC2-51C0-4448-8C44-3CC3728E208C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D1E1BE-0FC5-4A87-BF20-E59EF8CE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C013A-5E0F-4C6B-86A8-A3384C8B6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25F9C-4980-4AAC-BD7C-75672BC12D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150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CDD31-2731-4536-90D8-8FA63BDD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148B4-61D7-4919-875A-187DA51C1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94F2C-16BA-46A8-96AD-6BB6FA3AC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06B9-7BEF-44FB-B3BE-FBD64E506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99CC2-51C0-4448-8C44-3CC3728E208C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30D995-2125-444E-9868-F60EE93F5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EA6FA5-1F61-4A5C-A440-FF9BD666D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25F9C-4980-4AAC-BD7C-75672BC12D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236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9701D-AD48-4681-A7FF-89BDE92FB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655473-884A-43EE-AF20-CE8DFC548B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2DF3A6-51A0-406E-9FE0-5A9C26F21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88149-EEEC-4C63-8AE1-816B7EA94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99CC2-51C0-4448-8C44-3CC3728E208C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999D6-2E7B-4B7A-ADF0-1F01146B0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CE845-AAD8-489E-885D-2CD2A15EF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25F9C-4980-4AAC-BD7C-75672BC12D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439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EA7BD6-9700-4FBE-9006-E2FE9C85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162CF-77D8-4F23-AC1A-01F990FD6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D93C9-7425-48FF-88DE-EE06E32B19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99CC2-51C0-4448-8C44-3CC3728E208C}" type="datetimeFigureOut">
              <a:rPr lang="en-GB" smtClean="0"/>
              <a:t>18/07/2025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4C57C-C858-483D-A9E6-B1E6E2B99F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BB735-44A0-4DD1-B7B5-F0252854E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25F9C-4980-4AAC-BD7C-75672BC12D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36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pink shirt&#10;&#10;AI-generated content may be incorrect.">
            <a:extLst>
              <a:ext uri="{FF2B5EF4-FFF2-40B4-BE49-F238E27FC236}">
                <a16:creationId xmlns:a16="http://schemas.microsoft.com/office/drawing/2014/main" id="{9FBCFAA5-8E11-AB4C-A021-51E097983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16"/>
          <a:stretch>
            <a:fillRect/>
          </a:stretch>
        </p:blipFill>
        <p:spPr>
          <a:xfrm>
            <a:off x="3315991" y="-1"/>
            <a:ext cx="8876009" cy="6858000"/>
          </a:xfrm>
          <a:prstGeom prst="rect">
            <a:avLst/>
          </a:prstGeom>
        </p:spPr>
      </p:pic>
      <p:pic>
        <p:nvPicPr>
          <p:cNvPr id="120" name="Image" descr="Image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6"/>
          <a:stretch/>
        </p:blipFill>
        <p:spPr>
          <a:xfrm>
            <a:off x="0" y="-1"/>
            <a:ext cx="6832802" cy="7478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MHUK_Logo-Master.jpg" descr="MHUK_Logo-Master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53" y="422102"/>
            <a:ext cx="1755489" cy="1369667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itle here  on two or  three lines"/>
          <p:cNvSpPr txBox="1"/>
          <p:nvPr/>
        </p:nvSpPr>
        <p:spPr>
          <a:xfrm>
            <a:off x="498602" y="2159537"/>
            <a:ext cx="9138214" cy="3005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228600">
              <a:defRPr sz="10000">
                <a:solidFill>
                  <a:srgbClr val="00AFE9"/>
                </a:solidFill>
                <a:latin typeface="Matter TRIAL Bold"/>
                <a:ea typeface="Matter TRIAL Bold"/>
                <a:cs typeface="Matter TRIAL Bold"/>
                <a:sym typeface="Matter TRIAL Bold"/>
              </a:defRPr>
            </a:pPr>
            <a:r>
              <a:rPr lang="en-GB" sz="4800" b="1" dirty="0">
                <a:latin typeface="Matter"/>
                <a:sym typeface="Matter TRIAL Bold"/>
              </a:rPr>
              <a:t>Uncovering </a:t>
            </a:r>
            <a:endParaRPr lang="en-GB" sz="4800" b="1" dirty="0">
              <a:latin typeface="Matter"/>
            </a:endParaRPr>
          </a:p>
          <a:p>
            <a:pPr defTabSz="228600">
              <a:defRPr sz="10000">
                <a:solidFill>
                  <a:srgbClr val="00AFE9"/>
                </a:solidFill>
                <a:latin typeface="Matter TRIAL Bold"/>
                <a:ea typeface="Matter TRIAL Bold"/>
                <a:cs typeface="Matter TRIAL Bold"/>
                <a:sym typeface="Matter TRIAL Bold"/>
              </a:defRPr>
            </a:pPr>
            <a:r>
              <a:rPr lang="en-GB" sz="4800" b="1" dirty="0">
                <a:latin typeface="Matter"/>
                <a:sym typeface="Matter TRIAL Bold"/>
              </a:rPr>
              <a:t>menopause and </a:t>
            </a:r>
            <a:endParaRPr lang="en-GB" sz="4800" b="1" dirty="0">
              <a:latin typeface="Matter"/>
            </a:endParaRPr>
          </a:p>
          <a:p>
            <a:pPr defTabSz="228600">
              <a:defRPr sz="10000">
                <a:solidFill>
                  <a:srgbClr val="00AFE9"/>
                </a:solidFill>
                <a:latin typeface="Matter TRIAL Bold"/>
                <a:ea typeface="Matter TRIAL Bold"/>
                <a:cs typeface="Matter TRIAL Bold"/>
                <a:sym typeface="Matter TRIAL Bold"/>
              </a:defRPr>
            </a:pPr>
            <a:r>
              <a:rPr lang="en-GB" sz="4800" b="1" dirty="0">
                <a:latin typeface="Matter"/>
                <a:sym typeface="Matter TRIAL Bold"/>
              </a:rPr>
              <a:t>mental health </a:t>
            </a:r>
            <a:endParaRPr lang="en-GB" sz="4800" b="1" dirty="0">
              <a:latin typeface="Matter"/>
            </a:endParaRPr>
          </a:p>
          <a:p>
            <a:pPr defTabSz="228600">
              <a:defRPr sz="10000">
                <a:solidFill>
                  <a:srgbClr val="00AFE9"/>
                </a:solidFill>
                <a:latin typeface="Matter TRIAL Bold"/>
                <a:ea typeface="Matter TRIAL Bold"/>
                <a:cs typeface="Matter TRIAL Bold"/>
                <a:sym typeface="Matter TRIAL Bold"/>
              </a:defRPr>
            </a:pPr>
            <a:r>
              <a:rPr lang="en-GB" sz="4800" b="1" dirty="0">
                <a:latin typeface="Matter"/>
                <a:sym typeface="Matter TRIAL Bold"/>
              </a:rPr>
              <a:t>in the workplace </a:t>
            </a:r>
            <a:endParaRPr sz="4800" b="1">
              <a:latin typeface="Matter"/>
            </a:endParaRPr>
          </a:p>
        </p:txBody>
      </p:sp>
      <p:sp>
        <p:nvSpPr>
          <p:cNvPr id="123" name="30 June 2019 by Hannah Brill"/>
          <p:cNvSpPr txBox="1"/>
          <p:nvPr/>
        </p:nvSpPr>
        <p:spPr>
          <a:xfrm>
            <a:off x="498602" y="5785877"/>
            <a:ext cx="2734723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8600">
              <a:spcBef>
                <a:spcPts val="1000"/>
              </a:spcBef>
              <a:defRPr sz="4000">
                <a:latin typeface="Noto Sans"/>
                <a:ea typeface="Noto Sans"/>
                <a:cs typeface="Noto Sans"/>
                <a:sym typeface="Noto Sans"/>
              </a:defRPr>
            </a:pPr>
            <a:r>
              <a:rPr lang="en-GB" sz="2000" dirty="0">
                <a:solidFill>
                  <a:srgbClr val="262A56"/>
                </a:solidFill>
              </a:rPr>
              <a:t>Tuesday 15</a:t>
            </a:r>
            <a:r>
              <a:rPr lang="en-GB" sz="2000" baseline="30000" dirty="0">
                <a:solidFill>
                  <a:srgbClr val="262A56"/>
                </a:solidFill>
              </a:rPr>
              <a:t>th</a:t>
            </a:r>
            <a:r>
              <a:rPr lang="en-GB" sz="2000" dirty="0">
                <a:solidFill>
                  <a:srgbClr val="262A56"/>
                </a:solidFill>
              </a:rPr>
              <a:t> July 2025</a:t>
            </a:r>
            <a:endParaRPr sz="2000" dirty="0">
              <a:solidFill>
                <a:srgbClr val="262A5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B314E-B49A-1570-D31E-D77DCC68C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with a blue hexagon&#10;&#10;AI-generated content may be incorrect.">
            <a:extLst>
              <a:ext uri="{FF2B5EF4-FFF2-40B4-BE49-F238E27FC236}">
                <a16:creationId xmlns:a16="http://schemas.microsoft.com/office/drawing/2014/main" id="{A135B7F5-A4FB-1029-D3C7-F00657ABD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6"/>
            <a:ext cx="12305211" cy="7175151"/>
          </a:xfrm>
          <a:prstGeom prst="rect">
            <a:avLst/>
          </a:prstGeom>
        </p:spPr>
      </p:pic>
      <p:sp>
        <p:nvSpPr>
          <p:cNvPr id="167" name="We connect with people and organisations to provide advice, information and support.">
            <a:extLst>
              <a:ext uri="{FF2B5EF4-FFF2-40B4-BE49-F238E27FC236}">
                <a16:creationId xmlns:a16="http://schemas.microsoft.com/office/drawing/2014/main" id="{A6766869-AFD8-D84F-F773-DAB8D8210AA8}"/>
              </a:ext>
            </a:extLst>
          </p:cNvPr>
          <p:cNvSpPr txBox="1"/>
          <p:nvPr/>
        </p:nvSpPr>
        <p:spPr>
          <a:xfrm>
            <a:off x="488132" y="1976475"/>
            <a:ext cx="4896673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spcBef>
                <a:spcPts val="2000"/>
              </a:spcBef>
              <a:defRPr sz="40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rPr lang="en-GB" sz="4400" b="1" dirty="0"/>
              <a:t>Heather Nyoni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8078DA-F37E-F1AE-D396-FA49ED95A29A}"/>
              </a:ext>
            </a:extLst>
          </p:cNvPr>
          <p:cNvSpPr txBox="1"/>
          <p:nvPr/>
        </p:nvSpPr>
        <p:spPr>
          <a:xfrm>
            <a:off x="488132" y="3484066"/>
            <a:ext cx="6316132" cy="496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Menopause Coach</a:t>
            </a:r>
          </a:p>
        </p:txBody>
      </p:sp>
    </p:spTree>
    <p:extLst>
      <p:ext uri="{BB962C8B-B14F-4D97-AF65-F5344CB8AC3E}">
        <p14:creationId xmlns:p14="http://schemas.microsoft.com/office/powerpoint/2010/main" val="4171190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433F62-757E-91C7-652E-86C3E6C15E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AE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We connect with people and organisations to provide advice, information and support.">
            <a:extLst>
              <a:ext uri="{FF2B5EF4-FFF2-40B4-BE49-F238E27FC236}">
                <a16:creationId xmlns:a16="http://schemas.microsoft.com/office/drawing/2014/main" id="{A07EA54B-7058-0AA9-38AD-B8019EDB6039}"/>
              </a:ext>
            </a:extLst>
          </p:cNvPr>
          <p:cNvSpPr txBox="1"/>
          <p:nvPr/>
        </p:nvSpPr>
        <p:spPr>
          <a:xfrm>
            <a:off x="627467" y="749500"/>
            <a:ext cx="10702382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spcBef>
                <a:spcPts val="2000"/>
              </a:spcBef>
              <a:defRPr sz="40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rPr lang="en-GB" sz="4400" b="1" dirty="0"/>
              <a:t>Culture, policy and accountability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E8C732-4EDC-B1BF-1879-53383F8C5C2E}"/>
              </a:ext>
            </a:extLst>
          </p:cNvPr>
          <p:cNvSpPr txBox="1"/>
          <p:nvPr/>
        </p:nvSpPr>
        <p:spPr>
          <a:xfrm>
            <a:off x="627467" y="2299700"/>
            <a:ext cx="8812622" cy="34445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chemeClr val="bg1"/>
                </a:solidFill>
                <a:latin typeface="Matter"/>
                <a:cs typeface="Times New Roman"/>
              </a:rPr>
              <a:t>• Breaking the stigma in workplace culture  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chemeClr val="bg1"/>
                </a:solidFill>
                <a:latin typeface="Matter"/>
                <a:cs typeface="Times New Roman"/>
              </a:rPr>
              <a:t>• What meaningful support looks like  </a:t>
            </a:r>
            <a:br>
              <a:rPr lang="en-GB" sz="2400" b="1" kern="100" dirty="0">
                <a:latin typeface="Matter"/>
                <a:cs typeface="Times New Roman" panose="02020603050405020304" pitchFamily="18" charset="0"/>
              </a:rPr>
            </a:br>
            <a:r>
              <a:rPr lang="en-GB" sz="2400" b="1" kern="100" dirty="0">
                <a:solidFill>
                  <a:schemeClr val="bg1"/>
                </a:solidFill>
                <a:latin typeface="Matter"/>
                <a:cs typeface="Times New Roman"/>
              </a:rPr>
              <a:t>• Pitfalls of one-off interventions  </a:t>
            </a:r>
            <a:br>
              <a:rPr lang="en-GB" sz="2400" b="1" kern="100" dirty="0">
                <a:latin typeface="Matter"/>
                <a:cs typeface="Times New Roman" panose="02020603050405020304" pitchFamily="18" charset="0"/>
              </a:rPr>
            </a:br>
            <a:r>
              <a:rPr lang="en-GB" sz="2400" b="1" kern="100" dirty="0">
                <a:solidFill>
                  <a:schemeClr val="bg1"/>
                </a:solidFill>
                <a:latin typeface="Matter"/>
                <a:cs typeface="Times New Roman"/>
              </a:rPr>
              <a:t>• How to embed change in policy and culture 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GB" sz="2400" b="1" kern="100" dirty="0">
              <a:solidFill>
                <a:schemeClr val="bg1"/>
              </a:solidFill>
              <a:effectLst/>
              <a:latin typeface="Matter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GB" sz="2400" b="1" kern="100" dirty="0">
              <a:solidFill>
                <a:schemeClr val="bg1"/>
              </a:solidFill>
              <a:effectLst/>
              <a:latin typeface="Matter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erson with long brown hair&#10;&#10;AI-generated content may be incorrect.">
            <a:extLst>
              <a:ext uri="{FF2B5EF4-FFF2-40B4-BE49-F238E27FC236}">
                <a16:creationId xmlns:a16="http://schemas.microsoft.com/office/drawing/2014/main" id="{FA89F270-EFCE-EC6E-52A0-02058C8DE3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4471" y="3013166"/>
            <a:ext cx="4577231" cy="386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99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48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673079" y="492324"/>
            <a:ext cx="6005711" cy="5581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75"/>
              </a:lnSpc>
            </a:pPr>
            <a:r>
              <a:rPr lang="en-US" sz="35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The Impact of Silence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3673079" y="1503412"/>
            <a:ext cx="2482453" cy="589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en-US" sz="4625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98%</a:t>
            </a:r>
            <a:endParaRPr lang="en-US" sz="4625" dirty="0"/>
          </a:p>
        </p:txBody>
      </p:sp>
      <p:sp>
        <p:nvSpPr>
          <p:cNvPr id="5" name="Text 2"/>
          <p:cNvSpPr/>
          <p:nvPr/>
        </p:nvSpPr>
        <p:spPr>
          <a:xfrm>
            <a:off x="3673079" y="2316014"/>
            <a:ext cx="2482453" cy="386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7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Workplace Impact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3698478" y="2702173"/>
            <a:ext cx="2680295" cy="687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375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Menopause affected their job</a:t>
            </a:r>
            <a:endParaRPr lang="en-US" sz="1375" dirty="0"/>
          </a:p>
        </p:txBody>
      </p:sp>
      <p:sp>
        <p:nvSpPr>
          <p:cNvPr id="7" name="Text 4"/>
          <p:cNvSpPr/>
          <p:nvPr/>
        </p:nvSpPr>
        <p:spPr>
          <a:xfrm>
            <a:off x="6996546" y="1477287"/>
            <a:ext cx="4029363" cy="589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en-US" sz="4625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8%</a:t>
            </a:r>
            <a:endParaRPr lang="en-US" sz="4625" dirty="0"/>
          </a:p>
        </p:txBody>
      </p:sp>
      <p:sp>
        <p:nvSpPr>
          <p:cNvPr id="8" name="Text 5"/>
          <p:cNvSpPr/>
          <p:nvPr/>
        </p:nvSpPr>
        <p:spPr>
          <a:xfrm>
            <a:off x="6658936" y="2289889"/>
            <a:ext cx="4645647" cy="279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7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Support Received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025152" y="2676048"/>
            <a:ext cx="415243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375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Received training/support</a:t>
            </a:r>
            <a:endParaRPr lang="en-US" sz="1375" dirty="0"/>
          </a:p>
        </p:txBody>
      </p:sp>
      <p:sp>
        <p:nvSpPr>
          <p:cNvPr id="10" name="Text 7"/>
          <p:cNvSpPr/>
          <p:nvPr/>
        </p:nvSpPr>
        <p:spPr>
          <a:xfrm>
            <a:off x="9084469" y="1407617"/>
            <a:ext cx="2482453" cy="589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endParaRPr lang="en-US" sz="4625" dirty="0"/>
          </a:p>
        </p:txBody>
      </p:sp>
      <p:sp>
        <p:nvSpPr>
          <p:cNvPr id="11" name="Text 8"/>
          <p:cNvSpPr/>
          <p:nvPr/>
        </p:nvSpPr>
        <p:spPr>
          <a:xfrm>
            <a:off x="9084370" y="2207915"/>
            <a:ext cx="2232521" cy="279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9084469" y="2606378"/>
            <a:ext cx="2482453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50"/>
              </a:lnSpc>
            </a:pPr>
            <a:endParaRPr lang="en-US" sz="1375" dirty="0"/>
          </a:p>
        </p:txBody>
      </p:sp>
      <p:sp>
        <p:nvSpPr>
          <p:cNvPr id="13" name="Text 10"/>
          <p:cNvSpPr/>
          <p:nvPr/>
        </p:nvSpPr>
        <p:spPr>
          <a:xfrm>
            <a:off x="6378774" y="3992662"/>
            <a:ext cx="2482453" cy="589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endParaRPr lang="en-US" sz="4625" dirty="0"/>
          </a:p>
        </p:txBody>
      </p:sp>
      <p:sp>
        <p:nvSpPr>
          <p:cNvPr id="14" name="Text 11"/>
          <p:cNvSpPr/>
          <p:nvPr/>
        </p:nvSpPr>
        <p:spPr>
          <a:xfrm>
            <a:off x="6503690" y="4805264"/>
            <a:ext cx="2232521" cy="279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6378774" y="5191423"/>
            <a:ext cx="2482453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50"/>
              </a:lnSpc>
            </a:pPr>
            <a:endParaRPr lang="en-US" sz="1375" dirty="0"/>
          </a:p>
        </p:txBody>
      </p:sp>
      <p:sp>
        <p:nvSpPr>
          <p:cNvPr id="16" name="Text 13"/>
          <p:cNvSpPr/>
          <p:nvPr/>
        </p:nvSpPr>
        <p:spPr>
          <a:xfrm>
            <a:off x="4017169" y="4016578"/>
            <a:ext cx="7549753" cy="2261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And in that silence… women are quietly breaking down!</a:t>
            </a:r>
            <a:endParaRPr lang="en-US" sz="2000" b="1" dirty="0"/>
          </a:p>
        </p:txBody>
      </p:sp>
      <p:sp>
        <p:nvSpPr>
          <p:cNvPr id="17" name="Shape 14"/>
          <p:cNvSpPr/>
          <p:nvPr/>
        </p:nvSpPr>
        <p:spPr>
          <a:xfrm>
            <a:off x="3857806" y="3818533"/>
            <a:ext cx="25400" cy="687586"/>
          </a:xfrm>
          <a:prstGeom prst="rect">
            <a:avLst/>
          </a:prstGeom>
          <a:solidFill>
            <a:srgbClr val="26A688"/>
          </a:solidFill>
          <a:ln/>
        </p:spPr>
        <p:txBody>
          <a:bodyPr/>
          <a:lstStyle/>
          <a:p>
            <a:endParaRPr lang="en-GB" sz="15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870347"/>
            <a:ext cx="6297018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Culture Is What Happens...</a:t>
            </a:r>
            <a:endParaRPr lang="en-US" sz="3708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492" y="2335114"/>
            <a:ext cx="945058" cy="138439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67562" y="2524125"/>
            <a:ext cx="5162947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When a woman says: 'I'm struggling…'</a:t>
            </a:r>
            <a:endParaRPr lang="en-US" sz="2400" dirty="0"/>
          </a:p>
        </p:txBody>
      </p:sp>
      <p:sp>
        <p:nvSpPr>
          <p:cNvPr id="6" name="Text 2"/>
          <p:cNvSpPr/>
          <p:nvPr/>
        </p:nvSpPr>
        <p:spPr>
          <a:xfrm>
            <a:off x="6367562" y="3201956"/>
            <a:ext cx="516294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And the response is: 'Push through.'</a:t>
            </a:r>
            <a:endParaRPr lang="en-US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492" y="3719513"/>
            <a:ext cx="945058" cy="113407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367562" y="3908524"/>
            <a:ext cx="3494881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Women hide symptoms</a:t>
            </a:r>
            <a:endParaRPr lang="en-US" sz="2400" dirty="0"/>
          </a:p>
        </p:txBody>
      </p:sp>
      <p:sp>
        <p:nvSpPr>
          <p:cNvPr id="9" name="Text 4"/>
          <p:cNvSpPr/>
          <p:nvPr/>
        </p:nvSpPr>
        <p:spPr>
          <a:xfrm>
            <a:off x="6367562" y="4317206"/>
            <a:ext cx="516294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Brain fog, memory loss, anxiety</a:t>
            </a:r>
            <a:endParaRPr lang="en-US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3492" y="4853583"/>
            <a:ext cx="945058" cy="113407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367562" y="5042594"/>
            <a:ext cx="3383955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Shame leads to silence</a:t>
            </a:r>
            <a:endParaRPr lang="en-US" sz="2400" dirty="0"/>
          </a:p>
        </p:txBody>
      </p:sp>
      <p:sp>
        <p:nvSpPr>
          <p:cNvPr id="12" name="Text 6"/>
          <p:cNvSpPr/>
          <p:nvPr/>
        </p:nvSpPr>
        <p:spPr>
          <a:xfrm>
            <a:off x="6367562" y="5451277"/>
            <a:ext cx="516294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Silence leads to women exiting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045E2-FA87-39E3-5E62-E6A37B30E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5E10FA09-85C8-113D-9BBB-1E2EFAD6F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48000" cy="68580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B1A612AA-F8CC-90ED-9FF3-A0ACC29B312B}"/>
              </a:ext>
            </a:extLst>
          </p:cNvPr>
          <p:cNvSpPr/>
          <p:nvPr/>
        </p:nvSpPr>
        <p:spPr>
          <a:xfrm>
            <a:off x="3673079" y="492324"/>
            <a:ext cx="6005711" cy="5581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75"/>
              </a:lnSpc>
            </a:pPr>
            <a:r>
              <a:rPr lang="en-US" sz="35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The Impact of Silence</a:t>
            </a:r>
            <a:endParaRPr lang="en-US" sz="35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35BA4AEE-849C-1527-E9A6-7760A8466064}"/>
              </a:ext>
            </a:extLst>
          </p:cNvPr>
          <p:cNvSpPr/>
          <p:nvPr/>
        </p:nvSpPr>
        <p:spPr>
          <a:xfrm>
            <a:off x="3673079" y="1407617"/>
            <a:ext cx="2482453" cy="589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en-US" sz="4625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61%</a:t>
            </a:r>
            <a:endParaRPr lang="en-US" sz="4625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7FC0F23D-B05C-E10E-1CF3-6B9DAE82262E}"/>
              </a:ext>
            </a:extLst>
          </p:cNvPr>
          <p:cNvSpPr/>
          <p:nvPr/>
        </p:nvSpPr>
        <p:spPr>
          <a:xfrm>
            <a:off x="3673079" y="2220219"/>
            <a:ext cx="2482453" cy="386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7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Workplace Impact</a:t>
            </a:r>
            <a:endParaRPr lang="en-US" sz="175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F7B60BCD-8996-F5BC-1F42-D0D8A4653215}"/>
              </a:ext>
            </a:extLst>
          </p:cNvPr>
          <p:cNvSpPr/>
          <p:nvPr/>
        </p:nvSpPr>
        <p:spPr>
          <a:xfrm>
            <a:off x="3698478" y="2606378"/>
            <a:ext cx="2397522" cy="687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375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 workplace adjustments</a:t>
            </a:r>
            <a:endParaRPr lang="en-US" sz="1375" dirty="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1EADB448-59AF-2FA9-4B2D-9D686EB32597}"/>
              </a:ext>
            </a:extLst>
          </p:cNvPr>
          <p:cNvSpPr/>
          <p:nvPr/>
        </p:nvSpPr>
        <p:spPr>
          <a:xfrm>
            <a:off x="6380262" y="2220219"/>
            <a:ext cx="2479378" cy="279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endParaRPr lang="en-US" sz="1750" dirty="0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13BDE55E-C6D2-3F1A-4F3B-CC4315964B9D}"/>
              </a:ext>
            </a:extLst>
          </p:cNvPr>
          <p:cNvSpPr/>
          <p:nvPr/>
        </p:nvSpPr>
        <p:spPr>
          <a:xfrm>
            <a:off x="7585364" y="1407617"/>
            <a:ext cx="3981559" cy="589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en-US" sz="4625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52%</a:t>
            </a:r>
            <a:endParaRPr lang="en-US" sz="4625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F44AF082-96CB-536C-663C-3A990ECCFEE1}"/>
              </a:ext>
            </a:extLst>
          </p:cNvPr>
          <p:cNvSpPr/>
          <p:nvPr/>
        </p:nvSpPr>
        <p:spPr>
          <a:xfrm>
            <a:off x="7966364" y="2220219"/>
            <a:ext cx="3475543" cy="279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7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Career Impact</a:t>
            </a:r>
            <a:endParaRPr lang="en-US" sz="1750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FB167FDD-1749-B203-C3C6-9BFDE2849469}"/>
              </a:ext>
            </a:extLst>
          </p:cNvPr>
          <p:cNvSpPr/>
          <p:nvPr/>
        </p:nvSpPr>
        <p:spPr>
          <a:xfrm>
            <a:off x="8335819" y="2606378"/>
            <a:ext cx="3231104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375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Hurt their career</a:t>
            </a:r>
            <a:endParaRPr lang="en-US" sz="1375" dirty="0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2FDEE515-ED9B-5DAC-E32A-FC1480D904EF}"/>
              </a:ext>
            </a:extLst>
          </p:cNvPr>
          <p:cNvSpPr/>
          <p:nvPr/>
        </p:nvSpPr>
        <p:spPr>
          <a:xfrm>
            <a:off x="6378774" y="3992662"/>
            <a:ext cx="2482453" cy="589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en-US" sz="4625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13%</a:t>
            </a:r>
            <a:endParaRPr lang="en-US" sz="4625" dirty="0"/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F016D632-9583-CE4C-11E2-0ABB68AF5E22}"/>
              </a:ext>
            </a:extLst>
          </p:cNvPr>
          <p:cNvSpPr/>
          <p:nvPr/>
        </p:nvSpPr>
        <p:spPr>
          <a:xfrm>
            <a:off x="6503690" y="4805264"/>
            <a:ext cx="2232521" cy="279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7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Left Work</a:t>
            </a:r>
            <a:endParaRPr lang="en-US" sz="1750" dirty="0"/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1C510C58-03C6-0023-B752-2A7031B0D13D}"/>
              </a:ext>
            </a:extLst>
          </p:cNvPr>
          <p:cNvSpPr/>
          <p:nvPr/>
        </p:nvSpPr>
        <p:spPr>
          <a:xfrm>
            <a:off x="6378774" y="5191423"/>
            <a:ext cx="2482453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375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Left work altogether</a:t>
            </a:r>
            <a:endParaRPr lang="en-US" sz="1375" dirty="0"/>
          </a:p>
        </p:txBody>
      </p:sp>
      <p:sp>
        <p:nvSpPr>
          <p:cNvPr id="16" name="Text 13">
            <a:extLst>
              <a:ext uri="{FF2B5EF4-FFF2-40B4-BE49-F238E27FC236}">
                <a16:creationId xmlns:a16="http://schemas.microsoft.com/office/drawing/2014/main" id="{A2966B9D-3DBB-9B86-25F4-0165D5D202AA}"/>
              </a:ext>
            </a:extLst>
          </p:cNvPr>
          <p:cNvSpPr/>
          <p:nvPr/>
        </p:nvSpPr>
        <p:spPr>
          <a:xfrm>
            <a:off x="3940969" y="5879008"/>
            <a:ext cx="7625953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9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'I feel like a walking zombie… I don't recognize who I've become.'</a:t>
            </a:r>
            <a:endParaRPr lang="en-US" sz="1900" b="1" dirty="0"/>
          </a:p>
        </p:txBody>
      </p:sp>
      <p:sp>
        <p:nvSpPr>
          <p:cNvPr id="17" name="Shape 14">
            <a:extLst>
              <a:ext uri="{FF2B5EF4-FFF2-40B4-BE49-F238E27FC236}">
                <a16:creationId xmlns:a16="http://schemas.microsoft.com/office/drawing/2014/main" id="{DCD4C481-1D1A-0B7D-CA05-9741D03F866A}"/>
              </a:ext>
            </a:extLst>
          </p:cNvPr>
          <p:cNvSpPr/>
          <p:nvPr/>
        </p:nvSpPr>
        <p:spPr>
          <a:xfrm>
            <a:off x="3673078" y="5678091"/>
            <a:ext cx="25400" cy="687586"/>
          </a:xfrm>
          <a:prstGeom prst="rect">
            <a:avLst/>
          </a:prstGeom>
          <a:solidFill>
            <a:srgbClr val="26A688"/>
          </a:solidFill>
          <a:ln/>
        </p:spPr>
        <p:txBody>
          <a:bodyPr/>
          <a:lstStyle/>
          <a:p>
            <a:endParaRPr lang="en-GB" sz="1500"/>
          </a:p>
        </p:txBody>
      </p:sp>
    </p:spTree>
    <p:extLst>
      <p:ext uri="{BB962C8B-B14F-4D97-AF65-F5344CB8AC3E}">
        <p14:creationId xmlns:p14="http://schemas.microsoft.com/office/powerpoint/2010/main" val="1228849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1123851"/>
            <a:ext cx="6252369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The Cost to Business</a:t>
            </a:r>
            <a:endParaRPr lang="en-US" sz="3708" dirty="0"/>
          </a:p>
        </p:txBody>
      </p:sp>
      <p:sp>
        <p:nvSpPr>
          <p:cNvPr id="3" name="Shape 1"/>
          <p:cNvSpPr/>
          <p:nvPr/>
        </p:nvSpPr>
        <p:spPr>
          <a:xfrm>
            <a:off x="661492" y="2210594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  <p:txBody>
          <a:bodyPr/>
          <a:lstStyle/>
          <a:p>
            <a:endParaRPr lang="en-GB" sz="1500"/>
          </a:p>
        </p:txBody>
      </p:sp>
      <p:sp>
        <p:nvSpPr>
          <p:cNvPr id="4" name="Text 2"/>
          <p:cNvSpPr/>
          <p:nvPr/>
        </p:nvSpPr>
        <p:spPr>
          <a:xfrm>
            <a:off x="1275755" y="2272011"/>
            <a:ext cx="458966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Systemic neglect is expensive</a:t>
            </a:r>
            <a:endParaRPr lang="en-US" dirty="0"/>
          </a:p>
        </p:txBody>
      </p:sp>
      <p:sp>
        <p:nvSpPr>
          <p:cNvPr id="5" name="Shape 3"/>
          <p:cNvSpPr/>
          <p:nvPr/>
        </p:nvSpPr>
        <p:spPr>
          <a:xfrm>
            <a:off x="661492" y="3013869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  <p:txBody>
          <a:bodyPr/>
          <a:lstStyle/>
          <a:p>
            <a:endParaRPr lang="en-GB" sz="1500"/>
          </a:p>
        </p:txBody>
      </p:sp>
      <p:sp>
        <p:nvSpPr>
          <p:cNvPr id="6" name="Text 4"/>
          <p:cNvSpPr/>
          <p:nvPr/>
        </p:nvSpPr>
        <p:spPr>
          <a:xfrm>
            <a:off x="1275755" y="3075286"/>
            <a:ext cx="458966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Panic, absenteeism, resignation</a:t>
            </a:r>
            <a:endParaRPr lang="en-US" dirty="0"/>
          </a:p>
        </p:txBody>
      </p:sp>
      <p:sp>
        <p:nvSpPr>
          <p:cNvPr id="7" name="Shape 5"/>
          <p:cNvSpPr/>
          <p:nvPr/>
        </p:nvSpPr>
        <p:spPr>
          <a:xfrm>
            <a:off x="661492" y="3817144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  <p:txBody>
          <a:bodyPr/>
          <a:lstStyle/>
          <a:p>
            <a:endParaRPr lang="en-GB" sz="1500"/>
          </a:p>
        </p:txBody>
      </p:sp>
      <p:sp>
        <p:nvSpPr>
          <p:cNvPr id="8" name="Text 6"/>
          <p:cNvSpPr/>
          <p:nvPr/>
        </p:nvSpPr>
        <p:spPr>
          <a:xfrm>
            <a:off x="1275755" y="3878560"/>
            <a:ext cx="4589661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Estimated cost: £7.3 billion/year </a:t>
            </a:r>
            <a:b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</a:b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(Fawcett Society 2023)</a:t>
            </a:r>
            <a:endParaRPr lang="en-US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935" y="1958480"/>
            <a:ext cx="5203924" cy="2838450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6332935" y="5261670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75"/>
              </a:lnSpc>
            </a:pPr>
            <a:r>
              <a:rPr lang="en-US" sz="20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This is not about resilient workforce — </a:t>
            </a:r>
          </a:p>
          <a:p>
            <a:pPr algn="ctr">
              <a:lnSpc>
                <a:spcPts val="2375"/>
              </a:lnSpc>
            </a:pPr>
            <a:r>
              <a:rPr lang="en-US" sz="20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it's about broken systems</a:t>
            </a: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3048000" cy="685988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595" y="499368"/>
            <a:ext cx="6181626" cy="567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8"/>
              </a:lnSpc>
            </a:pPr>
            <a:r>
              <a:rPr lang="en-US" sz="3542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Real Support Means...</a:t>
            </a:r>
            <a:endParaRPr lang="en-US" sz="3542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95" y="1339255"/>
            <a:ext cx="454025" cy="45402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316633" y="1447007"/>
            <a:ext cx="2617490" cy="28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Trained managers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1316632" y="1839714"/>
            <a:ext cx="7191772" cy="290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Managers who understand menopause symptoms and </a:t>
            </a:r>
          </a:p>
          <a:p>
            <a:pPr>
              <a:lnSpc>
                <a:spcPts val="2250"/>
              </a:lnSpc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appropriate responses</a:t>
            </a:r>
            <a:endParaRPr lang="en-US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95" y="2584351"/>
            <a:ext cx="454025" cy="45402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316633" y="2692103"/>
            <a:ext cx="5985669" cy="28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Reasonable adjustments without fuss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1316632" y="3084810"/>
            <a:ext cx="7191772" cy="290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Accommodations that are readily available and normalized</a:t>
            </a:r>
            <a:endParaRPr lang="en-US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595" y="3829447"/>
            <a:ext cx="454025" cy="45402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316633" y="3937199"/>
            <a:ext cx="4667845" cy="28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HR language that reflects reality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1316632" y="4329907"/>
            <a:ext cx="7191772" cy="290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Policies that acknowledge the true impact of menopause</a:t>
            </a:r>
            <a:endParaRPr lang="en-US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595" y="5074543"/>
            <a:ext cx="454025" cy="45402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316633" y="5182295"/>
            <a:ext cx="5854204" cy="28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Support that's structural, not decorative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1316632" y="5575002"/>
            <a:ext cx="7191772" cy="290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Meaningful changes to workplace culture and systems</a:t>
            </a:r>
            <a:endParaRPr lang="en-US" dirty="0"/>
          </a:p>
        </p:txBody>
      </p:sp>
      <p:sp>
        <p:nvSpPr>
          <p:cNvPr id="16" name="Text 9"/>
          <p:cNvSpPr/>
          <p:nvPr/>
        </p:nvSpPr>
        <p:spPr>
          <a:xfrm>
            <a:off x="635596" y="6348582"/>
            <a:ext cx="7872809" cy="290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24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You can't HRT your way out of a toxic culture</a:t>
            </a:r>
            <a:r>
              <a:rPr lang="en-US" sz="24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2257227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Your Role in This</a:t>
            </a:r>
            <a:endParaRPr lang="en-US" sz="3708" dirty="0"/>
          </a:p>
        </p:txBody>
      </p:sp>
      <p:sp>
        <p:nvSpPr>
          <p:cNvPr id="3" name="Text 1"/>
          <p:cNvSpPr/>
          <p:nvPr/>
        </p:nvSpPr>
        <p:spPr>
          <a:xfrm>
            <a:off x="661492" y="3320356"/>
            <a:ext cx="3592711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8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If you manage – ask:</a:t>
            </a:r>
            <a:endParaRPr lang="en-US" sz="2208" dirty="0"/>
          </a:p>
        </p:txBody>
      </p:sp>
      <p:sp>
        <p:nvSpPr>
          <p:cNvPr id="4" name="Text 2"/>
          <p:cNvSpPr/>
          <p:nvPr/>
        </p:nvSpPr>
        <p:spPr>
          <a:xfrm>
            <a:off x="661492" y="3863777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Would I recognize brain fog or distress?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661492" y="4232276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Would she trust me to believe her and do right by her?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6977372" y="3320356"/>
            <a:ext cx="4900613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8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If you're a colleague – know:</a:t>
            </a:r>
            <a:endParaRPr lang="en-US" sz="2208" dirty="0"/>
          </a:p>
        </p:txBody>
      </p:sp>
      <p:sp>
        <p:nvSpPr>
          <p:cNvPr id="7" name="Text 5"/>
          <p:cNvSpPr/>
          <p:nvPr/>
        </p:nvSpPr>
        <p:spPr>
          <a:xfrm>
            <a:off x="6968668" y="3863777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Menopause awareness builds empathy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6968668" y="4232276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Lack of understanding builds resentment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785020"/>
            <a:ext cx="7326313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What Change Looks Like</a:t>
            </a:r>
            <a:endParaRPr lang="en-US" sz="3708" dirty="0"/>
          </a:p>
        </p:txBody>
      </p:sp>
      <p:sp>
        <p:nvSpPr>
          <p:cNvPr id="3" name="Text 1"/>
          <p:cNvSpPr/>
          <p:nvPr/>
        </p:nvSpPr>
        <p:spPr>
          <a:xfrm>
            <a:off x="821532" y="2997795"/>
            <a:ext cx="299432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292"/>
              </a:lnSpc>
            </a:pPr>
            <a:r>
              <a:rPr lang="en-US" sz="1833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Open conversations</a:t>
            </a:r>
            <a:endParaRPr lang="en-US" sz="1833" dirty="0"/>
          </a:p>
        </p:txBody>
      </p:sp>
      <p:sp>
        <p:nvSpPr>
          <p:cNvPr id="4" name="Text 2"/>
          <p:cNvSpPr/>
          <p:nvPr/>
        </p:nvSpPr>
        <p:spPr>
          <a:xfrm>
            <a:off x="661492" y="3406477"/>
            <a:ext cx="3154363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375"/>
              </a:lnSpc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Creating safe spaces for honest dialogue about menopause experiences</a:t>
            </a:r>
            <a:endParaRPr lang="en-US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878" y="1753692"/>
            <a:ext cx="3804146" cy="3804146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098" y="3478907"/>
            <a:ext cx="282773" cy="35351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281492" y="1903809"/>
            <a:ext cx="3249018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Budget-backed support</a:t>
            </a:r>
            <a:endParaRPr lang="en-US" sz="1833" dirty="0"/>
          </a:p>
        </p:txBody>
      </p:sp>
      <p:sp>
        <p:nvSpPr>
          <p:cNvPr id="8" name="Text 4"/>
          <p:cNvSpPr/>
          <p:nvPr/>
        </p:nvSpPr>
        <p:spPr>
          <a:xfrm>
            <a:off x="8281492" y="2416177"/>
            <a:ext cx="324901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Financial commitment to menopause initiatives and reasonable accommodations</a:t>
            </a:r>
            <a:endParaRPr lang="en-US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878" y="1753692"/>
            <a:ext cx="3804146" cy="3804146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272" y="2325886"/>
            <a:ext cx="282773" cy="35351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281492" y="4098826"/>
            <a:ext cx="3249018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Track impact and retention</a:t>
            </a:r>
            <a:endParaRPr lang="en-US" sz="1833" dirty="0"/>
          </a:p>
        </p:txBody>
      </p:sp>
      <p:sp>
        <p:nvSpPr>
          <p:cNvPr id="12" name="Text 6"/>
          <p:cNvSpPr/>
          <p:nvPr/>
        </p:nvSpPr>
        <p:spPr>
          <a:xfrm>
            <a:off x="8281492" y="4567650"/>
            <a:ext cx="3249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Measuring outcomes to ensure effectiveness of support systems</a:t>
            </a:r>
            <a:endParaRPr lang="en-US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3878" y="1753692"/>
            <a:ext cx="3804146" cy="3804146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0272" y="4631928"/>
            <a:ext cx="282773" cy="35351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61492" y="6049142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75"/>
              </a:lnSpc>
            </a:pPr>
            <a:r>
              <a:rPr lang="en-US" sz="200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One supported woman lifts her workplace, her family, her community</a:t>
            </a:r>
            <a:r>
              <a:rPr lang="en-US" sz="2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2" y="1192411"/>
            <a:ext cx="6083201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Broader Perspective</a:t>
            </a:r>
            <a:endParaRPr lang="en-US" sz="3708" dirty="0"/>
          </a:p>
        </p:txBody>
      </p:sp>
      <p:sp>
        <p:nvSpPr>
          <p:cNvPr id="4" name="Shape 1"/>
          <p:cNvSpPr/>
          <p:nvPr/>
        </p:nvSpPr>
        <p:spPr>
          <a:xfrm>
            <a:off x="874118" y="2066528"/>
            <a:ext cx="25400" cy="3084017"/>
          </a:xfrm>
          <a:prstGeom prst="roundRect">
            <a:avLst>
              <a:gd name="adj" fmla="val 312558"/>
            </a:avLst>
          </a:prstGeom>
          <a:solidFill>
            <a:srgbClr val="BCDBD4"/>
          </a:solidFill>
          <a:ln/>
        </p:spPr>
        <p:txBody>
          <a:bodyPr/>
          <a:lstStyle/>
          <a:p>
            <a:endParaRPr lang="en-GB" sz="1500"/>
          </a:p>
        </p:txBody>
      </p:sp>
      <p:sp>
        <p:nvSpPr>
          <p:cNvPr id="5" name="Shape 2"/>
          <p:cNvSpPr/>
          <p:nvPr/>
        </p:nvSpPr>
        <p:spPr>
          <a:xfrm>
            <a:off x="1061343" y="2266454"/>
            <a:ext cx="567035" cy="25400"/>
          </a:xfrm>
          <a:prstGeom prst="roundRect">
            <a:avLst>
              <a:gd name="adj" fmla="val 312558"/>
            </a:avLst>
          </a:prstGeom>
          <a:solidFill>
            <a:srgbClr val="BCDBD4"/>
          </a:solidFill>
          <a:ln/>
        </p:spPr>
        <p:txBody>
          <a:bodyPr/>
          <a:lstStyle/>
          <a:p>
            <a:endParaRPr lang="en-GB" sz="1500"/>
          </a:p>
        </p:txBody>
      </p:sp>
      <p:sp>
        <p:nvSpPr>
          <p:cNvPr id="6" name="Shape 3"/>
          <p:cNvSpPr/>
          <p:nvPr/>
        </p:nvSpPr>
        <p:spPr>
          <a:xfrm>
            <a:off x="661492" y="2066528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  <p:txBody>
          <a:bodyPr/>
          <a:lstStyle/>
          <a:p>
            <a:endParaRPr lang="en-GB" sz="1500"/>
          </a:p>
        </p:txBody>
      </p:sp>
      <p:sp>
        <p:nvSpPr>
          <p:cNvPr id="7" name="Text 4"/>
          <p:cNvSpPr/>
          <p:nvPr/>
        </p:nvSpPr>
        <p:spPr>
          <a:xfrm>
            <a:off x="732384" y="2101950"/>
            <a:ext cx="283468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1</a:t>
            </a:r>
            <a:endParaRPr lang="en-US" sz="2208" dirty="0"/>
          </a:p>
        </p:txBody>
      </p:sp>
      <p:sp>
        <p:nvSpPr>
          <p:cNvPr id="8" name="Text 5"/>
          <p:cNvSpPr/>
          <p:nvPr/>
        </p:nvSpPr>
        <p:spPr>
          <a:xfrm>
            <a:off x="1819176" y="2131418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Early Onset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1819176" y="2540100"/>
            <a:ext cx="513933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Menopause can begin earlier in some women</a:t>
            </a:r>
            <a:endParaRPr lang="en-US" dirty="0"/>
          </a:p>
        </p:txBody>
      </p:sp>
      <p:sp>
        <p:nvSpPr>
          <p:cNvPr id="10" name="Shape 7"/>
          <p:cNvSpPr/>
          <p:nvPr/>
        </p:nvSpPr>
        <p:spPr>
          <a:xfrm>
            <a:off x="1061343" y="3420468"/>
            <a:ext cx="567035" cy="25400"/>
          </a:xfrm>
          <a:prstGeom prst="roundRect">
            <a:avLst>
              <a:gd name="adj" fmla="val 312558"/>
            </a:avLst>
          </a:prstGeom>
          <a:solidFill>
            <a:srgbClr val="BCDBD4"/>
          </a:solidFill>
          <a:ln/>
        </p:spPr>
        <p:txBody>
          <a:bodyPr/>
          <a:lstStyle/>
          <a:p>
            <a:endParaRPr lang="en-GB" sz="1500"/>
          </a:p>
        </p:txBody>
      </p:sp>
      <p:sp>
        <p:nvSpPr>
          <p:cNvPr id="11" name="Shape 8"/>
          <p:cNvSpPr/>
          <p:nvPr/>
        </p:nvSpPr>
        <p:spPr>
          <a:xfrm>
            <a:off x="661492" y="3220542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  <p:txBody>
          <a:bodyPr/>
          <a:lstStyle/>
          <a:p>
            <a:endParaRPr lang="en-GB" sz="1500"/>
          </a:p>
        </p:txBody>
      </p:sp>
      <p:sp>
        <p:nvSpPr>
          <p:cNvPr id="12" name="Text 9"/>
          <p:cNvSpPr/>
          <p:nvPr/>
        </p:nvSpPr>
        <p:spPr>
          <a:xfrm>
            <a:off x="732384" y="3255963"/>
            <a:ext cx="283468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2</a:t>
            </a:r>
            <a:endParaRPr lang="en-US" sz="2208" dirty="0"/>
          </a:p>
        </p:txBody>
      </p:sp>
      <p:sp>
        <p:nvSpPr>
          <p:cNvPr id="13" name="Text 10"/>
          <p:cNvSpPr/>
          <p:nvPr/>
        </p:nvSpPr>
        <p:spPr>
          <a:xfrm>
            <a:off x="1819176" y="3285431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Duration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1819176" y="3694113"/>
            <a:ext cx="513933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May last 7–10+ years</a:t>
            </a:r>
            <a:endParaRPr lang="en-US" dirty="0"/>
          </a:p>
        </p:txBody>
      </p:sp>
      <p:sp>
        <p:nvSpPr>
          <p:cNvPr id="15" name="Shape 12"/>
          <p:cNvSpPr/>
          <p:nvPr/>
        </p:nvSpPr>
        <p:spPr>
          <a:xfrm>
            <a:off x="1061343" y="4574481"/>
            <a:ext cx="567035" cy="25400"/>
          </a:xfrm>
          <a:prstGeom prst="roundRect">
            <a:avLst>
              <a:gd name="adj" fmla="val 312558"/>
            </a:avLst>
          </a:prstGeom>
          <a:solidFill>
            <a:srgbClr val="BCDBD4"/>
          </a:solidFill>
          <a:ln/>
        </p:spPr>
        <p:txBody>
          <a:bodyPr/>
          <a:lstStyle/>
          <a:p>
            <a:endParaRPr lang="en-GB" sz="1500"/>
          </a:p>
        </p:txBody>
      </p:sp>
      <p:sp>
        <p:nvSpPr>
          <p:cNvPr id="16" name="Shape 13"/>
          <p:cNvSpPr/>
          <p:nvPr/>
        </p:nvSpPr>
        <p:spPr>
          <a:xfrm>
            <a:off x="661492" y="4374555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  <p:txBody>
          <a:bodyPr/>
          <a:lstStyle/>
          <a:p>
            <a:endParaRPr lang="en-GB" sz="1500"/>
          </a:p>
        </p:txBody>
      </p:sp>
      <p:sp>
        <p:nvSpPr>
          <p:cNvPr id="17" name="Text 14"/>
          <p:cNvSpPr/>
          <p:nvPr/>
        </p:nvSpPr>
        <p:spPr>
          <a:xfrm>
            <a:off x="732384" y="4409976"/>
            <a:ext cx="283468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3</a:t>
            </a:r>
            <a:endParaRPr lang="en-US" sz="2208" dirty="0"/>
          </a:p>
        </p:txBody>
      </p:sp>
      <p:sp>
        <p:nvSpPr>
          <p:cNvPr id="18" name="Text 15"/>
          <p:cNvSpPr/>
          <p:nvPr/>
        </p:nvSpPr>
        <p:spPr>
          <a:xfrm>
            <a:off x="1819176" y="4439443"/>
            <a:ext cx="2992140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Diverse Experiences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1819176" y="4848126"/>
            <a:ext cx="513933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Not just women 45–55</a:t>
            </a:r>
            <a:endParaRPr lang="en-US" dirty="0"/>
          </a:p>
        </p:txBody>
      </p:sp>
      <p:sp>
        <p:nvSpPr>
          <p:cNvPr id="20" name="Text 17"/>
          <p:cNvSpPr/>
          <p:nvPr/>
        </p:nvSpPr>
        <p:spPr>
          <a:xfrm>
            <a:off x="661492" y="5859563"/>
            <a:ext cx="6297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75"/>
              </a:lnSpc>
            </a:pPr>
            <a:r>
              <a:rPr lang="en-US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Support must include all: race, health, age and roles</a:t>
            </a:r>
            <a:endParaRPr lang="en-US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8F685-A23F-47DC-BFD8-2DB76F899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Who we are">
            <a:extLst>
              <a:ext uri="{FF2B5EF4-FFF2-40B4-BE49-F238E27FC236}">
                <a16:creationId xmlns:a16="http://schemas.microsoft.com/office/drawing/2014/main" id="{C31E800D-E17E-4273-BEA1-74A113AFB509}"/>
              </a:ext>
            </a:extLst>
          </p:cNvPr>
          <p:cNvSpPr txBox="1"/>
          <p:nvPr/>
        </p:nvSpPr>
        <p:spPr>
          <a:xfrm>
            <a:off x="0" y="1298686"/>
            <a:ext cx="5426482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defRPr sz="10000">
                <a:solidFill>
                  <a:srgbClr val="00AFE9"/>
                </a:solidFill>
                <a:latin typeface="Matter TRIAL Bold"/>
                <a:ea typeface="Matter TRIAL Bold"/>
                <a:cs typeface="Matter TRIAL Bold"/>
                <a:sym typeface="Matter TRIAL Bold"/>
              </a:defRPr>
            </a:lvl1pPr>
          </a:lstStyle>
          <a:p>
            <a:r>
              <a:rPr sz="5000" dirty="0">
                <a:latin typeface="+mj-lt"/>
              </a:rPr>
              <a:t>Who we are</a:t>
            </a:r>
          </a:p>
        </p:txBody>
      </p:sp>
      <p:pic>
        <p:nvPicPr>
          <p:cNvPr id="3" name="Picture 2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0E43CDCD-D88A-9830-58CF-37DE19CE6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08290"/>
            <a:ext cx="12192002" cy="7074579"/>
          </a:xfrm>
          <a:prstGeom prst="rect">
            <a:avLst/>
          </a:prstGeom>
        </p:spPr>
      </p:pic>
      <p:sp>
        <p:nvSpPr>
          <p:cNvPr id="167" name="We connect with people and organisations to provide advice, information and support.">
            <a:extLst>
              <a:ext uri="{FF2B5EF4-FFF2-40B4-BE49-F238E27FC236}">
                <a16:creationId xmlns:a16="http://schemas.microsoft.com/office/drawing/2014/main" id="{3C47D55F-07D1-51DE-6DA7-50D9F2C577A8}"/>
              </a:ext>
            </a:extLst>
          </p:cNvPr>
          <p:cNvSpPr txBox="1"/>
          <p:nvPr/>
        </p:nvSpPr>
        <p:spPr>
          <a:xfrm>
            <a:off x="488132" y="1509681"/>
            <a:ext cx="4896673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spcBef>
                <a:spcPts val="2000"/>
              </a:spcBef>
              <a:defRPr sz="40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rPr lang="en-GB" sz="4400" b="1" dirty="0">
                <a:latin typeface="Matter"/>
              </a:rPr>
              <a:t>Charlotte </a:t>
            </a:r>
          </a:p>
          <a:p>
            <a:r>
              <a:rPr lang="en-GB" sz="4400" b="1" dirty="0">
                <a:latin typeface="Matter"/>
              </a:rPr>
              <a:t>Maxwell-Davies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14BE3-538E-2A17-6033-E0B594F6E374}"/>
              </a:ext>
            </a:extLst>
          </p:cNvPr>
          <p:cNvSpPr txBox="1"/>
          <p:nvPr/>
        </p:nvSpPr>
        <p:spPr>
          <a:xfrm>
            <a:off x="488132" y="3484066"/>
            <a:ext cx="6316132" cy="10234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chemeClr val="bg1"/>
                </a:solidFill>
                <a:effectLst/>
                <a:latin typeface="Noto Sans"/>
                <a:ea typeface="Aptos" panose="020B0004020202020204" pitchFamily="34" charset="0"/>
                <a:cs typeface="Times New Roman"/>
              </a:rPr>
              <a:t>Head of Workplace Mental Health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chemeClr val="bg1"/>
                </a:solidFill>
                <a:effectLst/>
                <a:latin typeface="Noto Sans"/>
                <a:ea typeface="Aptos" panose="020B0004020202020204" pitchFamily="34" charset="0"/>
                <a:cs typeface="Times New Roman"/>
              </a:rPr>
              <a:t>&amp; Training </a:t>
            </a:r>
            <a:r>
              <a:rPr lang="en-GB" sz="2400" b="1" kern="100" dirty="0">
                <a:solidFill>
                  <a:schemeClr val="bg1"/>
                </a:solidFill>
                <a:latin typeface="Noto Sans"/>
                <a:ea typeface="Aptos" panose="020B0004020202020204" pitchFamily="34" charset="0"/>
                <a:cs typeface="Times New Roman"/>
              </a:rPr>
              <a:t>at </a:t>
            </a:r>
            <a:r>
              <a:rPr lang="en-GB" sz="2400" b="1" kern="100" dirty="0">
                <a:solidFill>
                  <a:schemeClr val="bg1"/>
                </a:solidFill>
                <a:effectLst/>
                <a:latin typeface="Noto Sans"/>
                <a:ea typeface="Aptos" panose="020B0004020202020204" pitchFamily="34" charset="0"/>
                <a:cs typeface="Times New Roman"/>
              </a:rPr>
              <a:t>Mental Health UK</a:t>
            </a:r>
          </a:p>
        </p:txBody>
      </p:sp>
    </p:spTree>
    <p:extLst>
      <p:ext uri="{BB962C8B-B14F-4D97-AF65-F5344CB8AC3E}">
        <p14:creationId xmlns:p14="http://schemas.microsoft.com/office/powerpoint/2010/main" val="319635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1365" y="472480"/>
            <a:ext cx="4295973" cy="536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08"/>
              </a:lnSpc>
            </a:pPr>
            <a:r>
              <a:rPr lang="en-US" sz="3375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Final Thought</a:t>
            </a:r>
            <a:endParaRPr lang="en-US" sz="3375" dirty="0"/>
          </a:p>
        </p:txBody>
      </p:sp>
      <p:sp>
        <p:nvSpPr>
          <p:cNvPr id="3" name="Shape 1"/>
          <p:cNvSpPr/>
          <p:nvPr/>
        </p:nvSpPr>
        <p:spPr>
          <a:xfrm>
            <a:off x="601365" y="1460401"/>
            <a:ext cx="386557" cy="386557"/>
          </a:xfrm>
          <a:prstGeom prst="roundRect">
            <a:avLst>
              <a:gd name="adj" fmla="val 18671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  <p:txBody>
          <a:bodyPr/>
          <a:lstStyle/>
          <a:p>
            <a:endParaRPr lang="en-GB" sz="1500"/>
          </a:p>
        </p:txBody>
      </p:sp>
      <p:sp>
        <p:nvSpPr>
          <p:cNvPr id="4" name="Text 2"/>
          <p:cNvSpPr/>
          <p:nvPr/>
        </p:nvSpPr>
        <p:spPr>
          <a:xfrm>
            <a:off x="1159669" y="1516162"/>
            <a:ext cx="4726782" cy="274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Change starts in rooms like this</a:t>
            </a:r>
            <a:endParaRPr lang="en-US" dirty="0"/>
          </a:p>
        </p:txBody>
      </p:sp>
      <p:sp>
        <p:nvSpPr>
          <p:cNvPr id="5" name="Shape 3"/>
          <p:cNvSpPr/>
          <p:nvPr/>
        </p:nvSpPr>
        <p:spPr>
          <a:xfrm>
            <a:off x="601365" y="2190552"/>
            <a:ext cx="386557" cy="386557"/>
          </a:xfrm>
          <a:prstGeom prst="roundRect">
            <a:avLst>
              <a:gd name="adj" fmla="val 18671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  <p:txBody>
          <a:bodyPr/>
          <a:lstStyle/>
          <a:p>
            <a:endParaRPr lang="en-GB" sz="1500"/>
          </a:p>
        </p:txBody>
      </p:sp>
      <p:sp>
        <p:nvSpPr>
          <p:cNvPr id="6" name="Text 4"/>
          <p:cNvSpPr/>
          <p:nvPr/>
        </p:nvSpPr>
        <p:spPr>
          <a:xfrm>
            <a:off x="1159669" y="2246313"/>
            <a:ext cx="4726782" cy="274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If you set the tone, you set the standard</a:t>
            </a:r>
            <a:endParaRPr lang="en-US" dirty="0"/>
          </a:p>
        </p:txBody>
      </p:sp>
      <p:sp>
        <p:nvSpPr>
          <p:cNvPr id="7" name="Shape 5"/>
          <p:cNvSpPr/>
          <p:nvPr/>
        </p:nvSpPr>
        <p:spPr>
          <a:xfrm>
            <a:off x="601365" y="2920702"/>
            <a:ext cx="386557" cy="386557"/>
          </a:xfrm>
          <a:prstGeom prst="roundRect">
            <a:avLst>
              <a:gd name="adj" fmla="val 18671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  <p:txBody>
          <a:bodyPr/>
          <a:lstStyle/>
          <a:p>
            <a:endParaRPr lang="en-GB" sz="1500"/>
          </a:p>
        </p:txBody>
      </p:sp>
      <p:sp>
        <p:nvSpPr>
          <p:cNvPr id="8" name="Text 6"/>
          <p:cNvSpPr/>
          <p:nvPr/>
        </p:nvSpPr>
        <p:spPr>
          <a:xfrm>
            <a:off x="1159669" y="2976463"/>
            <a:ext cx="4726782" cy="5498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b="1" dirty="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Change doesn’t start from a corporate strategy it starts like this : 'I see what's happening — and I won't stay silent.’</a:t>
            </a:r>
          </a:p>
          <a:p>
            <a:pPr>
              <a:lnSpc>
                <a:spcPts val="2125"/>
              </a:lnSpc>
            </a:pPr>
            <a:endParaRPr lang="en-US" sz="1600" b="1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r>
              <a:rPr lang="en-GB" sz="1600" dirty="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A young woman, 20 years from now, entering her first job.</a:t>
            </a:r>
            <a:br>
              <a:rPr lang="en-GB" sz="160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</a:br>
            <a:r>
              <a:rPr lang="en-GB" sz="1600" dirty="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She already knows that menopause isn’t a career death sentence.</a:t>
            </a:r>
            <a:br>
              <a:rPr lang="en-GB" sz="160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</a:br>
            <a:r>
              <a:rPr lang="en-GB" sz="1600" dirty="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She knows she’ll be </a:t>
            </a:r>
          </a:p>
          <a:p>
            <a:r>
              <a:rPr lang="en-GB" sz="1600" dirty="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Seen…</a:t>
            </a:r>
          </a:p>
          <a:p>
            <a:r>
              <a:rPr lang="en-GB" sz="1600" dirty="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Heard… </a:t>
            </a:r>
          </a:p>
          <a:p>
            <a:r>
              <a:rPr lang="en-GB" sz="1600" dirty="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Supported…</a:t>
            </a:r>
          </a:p>
          <a:p>
            <a:r>
              <a:rPr lang="en-GB" sz="1600" dirty="0">
                <a:solidFill>
                  <a:srgbClr val="333F70"/>
                </a:solidFill>
                <a:latin typeface="Open Sans"/>
                <a:ea typeface="Open Sans"/>
                <a:cs typeface="Open Sans"/>
              </a:rPr>
              <a:t>She knows it  because YOU and I changed the system!</a:t>
            </a:r>
            <a:endParaRPr lang="en-US" sz="1600" dirty="0">
              <a:solidFill>
                <a:srgbClr val="333F70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rcRect l="12904"/>
          <a:stretch>
            <a:fillRect/>
          </a:stretch>
        </p:blipFill>
        <p:spPr>
          <a:xfrm>
            <a:off x="6305551" y="0"/>
            <a:ext cx="5886802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grass, person, standing&#10;&#10;Description automatically generated">
            <a:extLst>
              <a:ext uri="{FF2B5EF4-FFF2-40B4-BE49-F238E27FC236}">
                <a16:creationId xmlns:a16="http://schemas.microsoft.com/office/drawing/2014/main" id="{9B75051F-A718-4CE7-9385-793C38FB4F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39" y="2353733"/>
            <a:ext cx="6759156" cy="4504267"/>
          </a:xfrm>
          <a:prstGeom prst="rect">
            <a:avLst/>
          </a:prstGeom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949" y="0"/>
            <a:ext cx="6746566" cy="3853458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Turpis massa dui ut ornare lectus sit. Quis eleifend quam vitae proin sagittis."/>
          <p:cNvSpPr txBox="1"/>
          <p:nvPr/>
        </p:nvSpPr>
        <p:spPr>
          <a:xfrm>
            <a:off x="-1" y="885784"/>
            <a:ext cx="6737617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defRPr sz="8000">
                <a:solidFill>
                  <a:srgbClr val="FFFFFF"/>
                </a:solidFill>
                <a:latin typeface="Matter TRIAL Bold"/>
                <a:ea typeface="Matter TRIAL Bold"/>
                <a:cs typeface="Matter TRIAL Bold"/>
                <a:sym typeface="Matter TRIAL Bold"/>
              </a:defRPr>
            </a:lvl1pPr>
          </a:lstStyle>
          <a:p>
            <a:pPr algn="ctr"/>
            <a:r>
              <a:rPr lang="en-GB" sz="4000" dirty="0">
                <a:latin typeface="+mj-lt"/>
              </a:rPr>
              <a:t>Menopause </a:t>
            </a:r>
          </a:p>
          <a:p>
            <a:pPr algn="ctr"/>
            <a:r>
              <a:rPr lang="en-GB" sz="4000" dirty="0">
                <a:latin typeface="+mj-lt"/>
              </a:rPr>
              <a:t>survey insights</a:t>
            </a:r>
            <a:endParaRPr sz="40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614696-F686-5430-421F-D40F190EA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090" y="293755"/>
            <a:ext cx="1663786" cy="15431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2D2C4F-97E6-39BD-EB1F-BB547D366D73}"/>
              </a:ext>
            </a:extLst>
          </p:cNvPr>
          <p:cNvSpPr txBox="1"/>
          <p:nvPr/>
        </p:nvSpPr>
        <p:spPr>
          <a:xfrm>
            <a:off x="9150349" y="679855"/>
            <a:ext cx="27199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E95159"/>
                </a:solidFill>
                <a:effectLst/>
              </a:rPr>
              <a:t>menopause symptoms have impacted their ability to do their job </a:t>
            </a:r>
            <a:endParaRPr lang="en-GB" b="1" dirty="0">
              <a:solidFill>
                <a:srgbClr val="E95159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56F613-3161-C663-D7B8-5C82BA61A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7492" y="2000779"/>
            <a:ext cx="1638384" cy="16447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C7BC18-A8BE-AD85-137E-7E0EDFB1FB46}"/>
              </a:ext>
            </a:extLst>
          </p:cNvPr>
          <p:cNvSpPr txBox="1"/>
          <p:nvPr/>
        </p:nvSpPr>
        <p:spPr>
          <a:xfrm>
            <a:off x="9150349" y="2168186"/>
            <a:ext cx="29739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E95159"/>
                </a:solidFill>
              </a:rPr>
              <a:t>feel the menopause could have or has had a negative role in shaping their career experience or opportunities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408302-B055-C33E-1F5A-0B8C47CA46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1213" y="4136465"/>
            <a:ext cx="4466776" cy="10749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BD0D2C-BFF6-B3D6-6800-91F77CA7D1D3}"/>
              </a:ext>
            </a:extLst>
          </p:cNvPr>
          <p:cNvSpPr txBox="1"/>
          <p:nvPr/>
        </p:nvSpPr>
        <p:spPr>
          <a:xfrm>
            <a:off x="7697809" y="5224714"/>
            <a:ext cx="36935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E95159"/>
                </a:solidFill>
              </a:rPr>
              <a:t>had to stop working because of </a:t>
            </a:r>
          </a:p>
          <a:p>
            <a:r>
              <a:rPr lang="en-GB" b="1" dirty="0">
                <a:solidFill>
                  <a:srgbClr val="E95159"/>
                </a:solidFill>
              </a:rPr>
              <a:t>menopause-related challenges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D9DBB4-CE46-8F41-004B-A71954887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5" y="1383947"/>
            <a:ext cx="1465640" cy="1515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799783-05C6-796D-63C8-15B5B0878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12" y="117182"/>
            <a:ext cx="1433070" cy="13228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EEEC01-73C1-99EC-49F5-4C9F1FD3B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648" y="3959327"/>
            <a:ext cx="1501201" cy="13177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C012BB-6B94-EBB2-F5E5-B14C6C418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312" y="2793844"/>
            <a:ext cx="1279517" cy="12689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C8DE97E-2898-39E2-F31D-E5C52563B22B}"/>
              </a:ext>
            </a:extLst>
          </p:cNvPr>
          <p:cNvSpPr txBox="1"/>
          <p:nvPr/>
        </p:nvSpPr>
        <p:spPr>
          <a:xfrm>
            <a:off x="3020988" y="420292"/>
            <a:ext cx="90885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E95159"/>
                </a:solidFill>
              </a:rPr>
              <a:t>stayed in their role with no change/adjustments despite experiencing menopause-related challenges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F8661A-16EF-F034-C1C9-60D5C4970D87}"/>
              </a:ext>
            </a:extLst>
          </p:cNvPr>
          <p:cNvSpPr txBox="1"/>
          <p:nvPr/>
        </p:nvSpPr>
        <p:spPr>
          <a:xfrm>
            <a:off x="1741471" y="393879"/>
            <a:ext cx="12795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E95159"/>
                </a:solidFill>
              </a:rPr>
              <a:t>61%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9D8BBE-F20D-B05C-07F5-1010A3DA2AE4}"/>
              </a:ext>
            </a:extLst>
          </p:cNvPr>
          <p:cNvSpPr txBox="1"/>
          <p:nvPr/>
        </p:nvSpPr>
        <p:spPr>
          <a:xfrm>
            <a:off x="1746763" y="1785621"/>
            <a:ext cx="12795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E95159"/>
                </a:solidFill>
              </a:rPr>
              <a:t>22%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A82CDA-7AFD-1B89-F943-371445017E27}"/>
              </a:ext>
            </a:extLst>
          </p:cNvPr>
          <p:cNvSpPr txBox="1"/>
          <p:nvPr/>
        </p:nvSpPr>
        <p:spPr>
          <a:xfrm>
            <a:off x="3020986" y="1997596"/>
            <a:ext cx="9382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E95159"/>
                </a:solidFill>
              </a:rPr>
              <a:t>felt comfortable discussing their symptoms with their manager or HR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8C112A-C997-FDA5-4EA1-0C60B720CA32}"/>
              </a:ext>
            </a:extLst>
          </p:cNvPr>
          <p:cNvSpPr txBox="1"/>
          <p:nvPr/>
        </p:nvSpPr>
        <p:spPr>
          <a:xfrm>
            <a:off x="1741583" y="3037986"/>
            <a:ext cx="12795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E95159"/>
                </a:solidFill>
              </a:rPr>
              <a:t>49%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309C99-BD83-1500-A969-ED87BA9D05FC}"/>
              </a:ext>
            </a:extLst>
          </p:cNvPr>
          <p:cNvSpPr txBox="1"/>
          <p:nvPr/>
        </p:nvSpPr>
        <p:spPr>
          <a:xfrm>
            <a:off x="2995699" y="3201203"/>
            <a:ext cx="91710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E95159"/>
                </a:solidFill>
              </a:rPr>
              <a:t>said their employer did not offer any support for their menopause symptoms </a:t>
            </a:r>
          </a:p>
          <a:p>
            <a:endParaRPr lang="en-GB" b="1" dirty="0">
              <a:solidFill>
                <a:srgbClr val="E95159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930040-AC27-EAAF-03AD-4D5FF7AADFB6}"/>
              </a:ext>
            </a:extLst>
          </p:cNvPr>
          <p:cNvSpPr txBox="1"/>
          <p:nvPr/>
        </p:nvSpPr>
        <p:spPr>
          <a:xfrm>
            <a:off x="1768353" y="4298135"/>
            <a:ext cx="12795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E95159"/>
                </a:solidFill>
              </a:rPr>
              <a:t>16%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DAEBD8-C0DD-A0A8-87E8-345BD460E8A2}"/>
              </a:ext>
            </a:extLst>
          </p:cNvPr>
          <p:cNvSpPr txBox="1"/>
          <p:nvPr/>
        </p:nvSpPr>
        <p:spPr>
          <a:xfrm>
            <a:off x="3039403" y="4513422"/>
            <a:ext cx="89312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E95159"/>
                </a:solidFill>
              </a:rPr>
              <a:t>reasonable adjustments were made for them by their employer </a:t>
            </a:r>
          </a:p>
          <a:p>
            <a:endParaRPr lang="en-GB" b="1" dirty="0">
              <a:solidFill>
                <a:srgbClr val="E95159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698E4E-701F-4129-FBD7-3AD246025C0A}"/>
              </a:ext>
            </a:extLst>
          </p:cNvPr>
          <p:cNvSpPr txBox="1"/>
          <p:nvPr/>
        </p:nvSpPr>
        <p:spPr>
          <a:xfrm>
            <a:off x="1801705" y="5694680"/>
            <a:ext cx="9621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rgbClr val="E95159"/>
                </a:solidFill>
              </a:rPr>
              <a:t>8%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927295-5064-7EC1-D512-22FFE5303599}"/>
              </a:ext>
            </a:extLst>
          </p:cNvPr>
          <p:cNvSpPr txBox="1"/>
          <p:nvPr/>
        </p:nvSpPr>
        <p:spPr>
          <a:xfrm>
            <a:off x="2995699" y="5845310"/>
            <a:ext cx="9088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E95159"/>
                </a:solidFill>
              </a:rPr>
              <a:t>workplace has provided training on menopause and mental health  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B93FD8-5B1E-3906-0282-CF83ABA2AA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117" y="5335180"/>
            <a:ext cx="1468265" cy="135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66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916A2C1-264C-B578-7D37-4A8D4BE92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8"/>
          <a:stretch>
            <a:fillRect/>
          </a:stretch>
        </p:blipFill>
        <p:spPr bwMode="auto">
          <a:xfrm>
            <a:off x="-76199" y="0"/>
            <a:ext cx="1226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Image" descr="Image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6"/>
          <a:stretch/>
        </p:blipFill>
        <p:spPr>
          <a:xfrm>
            <a:off x="-76199" y="3429000"/>
            <a:ext cx="5518167" cy="2913992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Egestas integer eget aliquet nibh praesent tristique magna. Tincidunt augue velit euismod in massa."/>
          <p:cNvSpPr txBox="1"/>
          <p:nvPr/>
        </p:nvSpPr>
        <p:spPr>
          <a:xfrm>
            <a:off x="364350" y="4530372"/>
            <a:ext cx="5689040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defRPr sz="8000">
                <a:solidFill>
                  <a:srgbClr val="FFFFFF"/>
                </a:solidFill>
                <a:latin typeface="Matter TRIAL Bold"/>
                <a:ea typeface="Matter TRIAL Bold"/>
                <a:cs typeface="Matter TRIAL Bold"/>
                <a:sym typeface="Matter TRIAL Bold"/>
              </a:defRPr>
            </a:lvl1pPr>
          </a:lstStyle>
          <a:p>
            <a:r>
              <a:rPr lang="en-GB" sz="4000" dirty="0">
                <a:latin typeface="+mj-lt"/>
              </a:rPr>
              <a:t>Our training offer</a:t>
            </a:r>
            <a:endParaRPr sz="4000" dirty="0">
              <a:latin typeface="+mj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715AAA-BA83-2F39-EC5A-F485A59131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We connect with people and organisations to provide advice, information and support.">
            <a:extLst>
              <a:ext uri="{FF2B5EF4-FFF2-40B4-BE49-F238E27FC236}">
                <a16:creationId xmlns:a16="http://schemas.microsoft.com/office/drawing/2014/main" id="{A0A6C1F1-CF1E-8CA6-A26C-A413242E6413}"/>
              </a:ext>
            </a:extLst>
          </p:cNvPr>
          <p:cNvSpPr txBox="1"/>
          <p:nvPr/>
        </p:nvSpPr>
        <p:spPr>
          <a:xfrm>
            <a:off x="627467" y="749500"/>
            <a:ext cx="10702382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spcBef>
                <a:spcPts val="2000"/>
              </a:spcBef>
              <a:defRPr sz="40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rPr lang="en-GB" sz="4400" b="1" dirty="0"/>
              <a:t>Topics covered in our training</a:t>
            </a:r>
          </a:p>
        </p:txBody>
      </p:sp>
      <p:pic>
        <p:nvPicPr>
          <p:cNvPr id="7" name="Picture 6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6AC3BB53-3C9E-11C8-B570-67CDB5D37D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389" y="4332504"/>
            <a:ext cx="4388275" cy="24471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D0E85F-936E-A4B9-4F0A-6B887FE0F2B5}"/>
              </a:ext>
            </a:extLst>
          </p:cNvPr>
          <p:cNvSpPr txBox="1"/>
          <p:nvPr/>
        </p:nvSpPr>
        <p:spPr>
          <a:xfrm>
            <a:off x="627466" y="2299700"/>
            <a:ext cx="11155231" cy="3496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kern="1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• </a:t>
            </a:r>
            <a:r>
              <a:rPr lang="en-GB" sz="2000" b="1" dirty="0"/>
              <a:t>Menopause &amp; Mental Health:</a:t>
            </a:r>
            <a:r>
              <a:rPr lang="en-GB" sz="2000" dirty="0"/>
              <a:t> Connections and symptoms overview</a:t>
            </a:r>
          </a:p>
          <a:p>
            <a:endParaRPr lang="en-GB" sz="2000" dirty="0"/>
          </a:p>
          <a:p>
            <a:r>
              <a:rPr lang="en-GB" sz="2000" b="1" kern="1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•  </a:t>
            </a:r>
            <a:r>
              <a:rPr lang="en-GB" sz="2000" b="1" dirty="0"/>
              <a:t>Practical Techniques:</a:t>
            </a:r>
            <a:r>
              <a:rPr lang="en-GB" sz="2000" dirty="0"/>
              <a:t> Stress management, sleep hygiene, lifestyle habits</a:t>
            </a:r>
          </a:p>
          <a:p>
            <a:endParaRPr lang="en-GB" sz="2000" dirty="0"/>
          </a:p>
          <a:p>
            <a:pPr lvl="0"/>
            <a:r>
              <a:rPr lang="en-GB" sz="2000" b="1" kern="1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•  </a:t>
            </a:r>
            <a:r>
              <a:rPr lang="en-GB" sz="2000" b="1" dirty="0"/>
              <a:t>Workplace Considerations:</a:t>
            </a:r>
            <a:r>
              <a:rPr lang="en-GB" sz="2000" dirty="0"/>
              <a:t> Reasonable adjustments and colleague/employer roles</a:t>
            </a:r>
          </a:p>
          <a:p>
            <a:pPr lvl="0"/>
            <a:endParaRPr lang="en-GB" sz="2000" dirty="0"/>
          </a:p>
          <a:p>
            <a:pPr lvl="0"/>
            <a:r>
              <a:rPr lang="en-GB" sz="2000" b="1" kern="1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•  </a:t>
            </a:r>
            <a:r>
              <a:rPr lang="en-GB" sz="2000" b="1" dirty="0"/>
              <a:t>Accessing Help:</a:t>
            </a:r>
            <a:r>
              <a:rPr lang="en-GB" sz="2000" dirty="0"/>
              <a:t> Navigating support services and community resources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GB" sz="2000" kern="100" dirty="0">
              <a:solidFill>
                <a:schemeClr val="bg1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GB" sz="20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GB" sz="20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701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" descr="Image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2876" y="-520159"/>
            <a:ext cx="7153001" cy="7898318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hank you"/>
          <p:cNvSpPr txBox="1"/>
          <p:nvPr/>
        </p:nvSpPr>
        <p:spPr>
          <a:xfrm>
            <a:off x="462987" y="2875821"/>
            <a:ext cx="6332935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defRPr sz="10000">
                <a:solidFill>
                  <a:srgbClr val="FFFFFF"/>
                </a:solidFill>
                <a:latin typeface="Matter TRIAL Bold"/>
                <a:ea typeface="Matter TRIAL Bold"/>
                <a:cs typeface="Matter TRIAL Bold"/>
                <a:sym typeface="Matter TRIAL Bold"/>
              </a:defRPr>
            </a:lvl1pPr>
          </a:lstStyle>
          <a:p>
            <a:r>
              <a:rPr sz="5000" dirty="0">
                <a:latin typeface="+mj-lt"/>
              </a:rPr>
              <a:t>Thank you</a:t>
            </a:r>
            <a:r>
              <a:rPr lang="en-GB" sz="5000" dirty="0">
                <a:latin typeface="+mj-lt"/>
              </a:rPr>
              <a:t>!</a:t>
            </a:r>
            <a:endParaRPr sz="5000" dirty="0">
              <a:latin typeface="+mj-lt"/>
            </a:endParaRPr>
          </a:p>
        </p:txBody>
      </p:sp>
      <p:sp>
        <p:nvSpPr>
          <p:cNvPr id="181" name="F: @MentalHealthUK T: @MentalHealthUK Li: /MentalHealthUK In: @mhealthuk…"/>
          <p:cNvSpPr txBox="1"/>
          <p:nvPr/>
        </p:nvSpPr>
        <p:spPr>
          <a:xfrm>
            <a:off x="482927" y="4741065"/>
            <a:ext cx="5080983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228600">
              <a:spcBef>
                <a:spcPts val="1000"/>
              </a:spcBef>
              <a:defRPr sz="40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defRPr>
            </a:pPr>
            <a:r>
              <a:rPr sz="2000" dirty="0"/>
              <a:t>F: @MentalHealthUK</a:t>
            </a:r>
            <a:br>
              <a:rPr sz="2000" dirty="0"/>
            </a:br>
            <a:r>
              <a:rPr sz="2000" dirty="0"/>
              <a:t>Li: /</a:t>
            </a:r>
            <a:r>
              <a:rPr sz="2000" dirty="0" err="1"/>
              <a:t>MentalHealthUK</a:t>
            </a:r>
            <a:br>
              <a:rPr sz="2000" dirty="0"/>
            </a:br>
            <a:r>
              <a:rPr sz="2000" dirty="0"/>
              <a:t>I</a:t>
            </a:r>
            <a:r>
              <a:rPr lang="en-GB" sz="2000" dirty="0"/>
              <a:t>n</a:t>
            </a:r>
            <a:r>
              <a:rPr sz="2000" dirty="0"/>
              <a:t>: @mhealthuk</a:t>
            </a:r>
          </a:p>
          <a:p>
            <a:pPr defTabSz="228600">
              <a:spcBef>
                <a:spcPts val="1000"/>
              </a:spcBef>
              <a:defRPr sz="50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defRPr>
            </a:pPr>
            <a:r>
              <a:rPr lang="en-GB" sz="2500" dirty="0"/>
              <a:t>m</a:t>
            </a:r>
            <a:r>
              <a:rPr sz="2500" dirty="0"/>
              <a:t>entalhealth-uk.org</a:t>
            </a:r>
          </a:p>
        </p:txBody>
      </p:sp>
      <p:pic>
        <p:nvPicPr>
          <p:cNvPr id="182" name="MHUK_Logo-White-RGB.png" descr="MHUK_Logo-White-RGB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7" y="357523"/>
            <a:ext cx="1944473" cy="1522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BE933F-24FB-8C76-7116-5C9E4B809A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765"/>
          <a:stretch>
            <a:fillRect/>
          </a:stretch>
        </p:blipFill>
        <p:spPr>
          <a:xfrm>
            <a:off x="6795922" y="115940"/>
            <a:ext cx="2742443" cy="2496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03EF6-8BFD-25F5-5720-0C991D17E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7994" y="4245429"/>
            <a:ext cx="2823383" cy="24255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3AB827-58BF-5957-4B7E-135A2F89B8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7677" y="1503247"/>
            <a:ext cx="2489543" cy="338071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B9C172B8-57CC-FC21-A4B9-8FBCD53743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3" r="20378"/>
          <a:stretch/>
        </p:blipFill>
        <p:spPr>
          <a:xfrm>
            <a:off x="0" y="0"/>
            <a:ext cx="6126480" cy="6857999"/>
          </a:xfrm>
          <a:prstGeom prst="rect">
            <a:avLst/>
          </a:prstGeom>
        </p:spPr>
      </p:pic>
      <p:sp>
        <p:nvSpPr>
          <p:cNvPr id="164" name="Who we are"/>
          <p:cNvSpPr txBox="1"/>
          <p:nvPr/>
        </p:nvSpPr>
        <p:spPr>
          <a:xfrm>
            <a:off x="7099533" y="787556"/>
            <a:ext cx="5426482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defRPr sz="10000">
                <a:solidFill>
                  <a:srgbClr val="00AFE9"/>
                </a:solidFill>
                <a:latin typeface="Matter TRIAL Bold"/>
                <a:ea typeface="Matter TRIAL Bold"/>
                <a:cs typeface="Matter TRIAL Bold"/>
                <a:sym typeface="Matter TRIAL Bold"/>
              </a:defRPr>
            </a:lvl1pPr>
          </a:lstStyle>
          <a:p>
            <a:r>
              <a:rPr sz="5000" dirty="0">
                <a:latin typeface="+mj-lt"/>
              </a:rPr>
              <a:t>Who we are</a:t>
            </a:r>
          </a:p>
        </p:txBody>
      </p:sp>
      <p:sp>
        <p:nvSpPr>
          <p:cNvPr id="165" name="Mental Health UK has been supporting people affected by mental health problems for over 40 years.…"/>
          <p:cNvSpPr txBox="1"/>
          <p:nvPr/>
        </p:nvSpPr>
        <p:spPr>
          <a:xfrm>
            <a:off x="7099533" y="1909656"/>
            <a:ext cx="4655862" cy="2821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r>
              <a:rPr lang="en-GB" dirty="0">
                <a:solidFill>
                  <a:srgbClr val="00AEEF"/>
                </a:solidFill>
              </a:rPr>
              <a:t>We challenge the causes of poor mental health and give people the tools they need to live their best possible life at home, school and work. </a:t>
            </a:r>
          </a:p>
          <a:p>
            <a:endParaRPr lang="en-GB" dirty="0">
              <a:solidFill>
                <a:srgbClr val="00AEEF"/>
              </a:solidFill>
            </a:endParaRPr>
          </a:p>
          <a:p>
            <a:r>
              <a:rPr lang="en-GB" dirty="0">
                <a:solidFill>
                  <a:srgbClr val="00AEEF"/>
                </a:solidFill>
              </a:rPr>
              <a:t>In a rapidly changing world, we bring together the heritage and experience of four charities from across the country who’ve been supporting people with their mental health for over 50 years.</a:t>
            </a:r>
          </a:p>
        </p:txBody>
      </p:sp>
      <p:pic>
        <p:nvPicPr>
          <p:cNvPr id="166" name="Image" descr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29" y="291620"/>
            <a:ext cx="4400551" cy="209550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We connect with people and organisations to provide advice, information and support."/>
          <p:cNvSpPr txBox="1"/>
          <p:nvPr/>
        </p:nvSpPr>
        <p:spPr>
          <a:xfrm>
            <a:off x="2925144" y="686244"/>
            <a:ext cx="3367607" cy="1343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spcBef>
                <a:spcPts val="2000"/>
              </a:spcBef>
              <a:defRPr sz="40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rPr lang="en-GB" sz="2800" dirty="0">
                <a:solidFill>
                  <a:schemeClr val="bg1"/>
                </a:solidFill>
              </a:rPr>
              <a:t>We are the charity for everyone’s mental health. </a:t>
            </a:r>
          </a:p>
        </p:txBody>
      </p:sp>
      <p:pic>
        <p:nvPicPr>
          <p:cNvPr id="3" name="Picture 2" descr="A colorful logo with white text&#10;&#10;AI-generated content may be incorrect.">
            <a:extLst>
              <a:ext uri="{FF2B5EF4-FFF2-40B4-BE49-F238E27FC236}">
                <a16:creationId xmlns:a16="http://schemas.microsoft.com/office/drawing/2014/main" id="{466C46A2-D39C-13CA-B3C0-C742A5728C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062" y="5623263"/>
            <a:ext cx="4271272" cy="7528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F6BF195-AF2D-1FC6-8FD9-75F9B80AD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92" y="879262"/>
            <a:ext cx="10701015" cy="5978738"/>
          </a:xfrm>
          <a:prstGeom prst="rect">
            <a:avLst/>
          </a:prstGeom>
        </p:spPr>
      </p:pic>
      <p:sp>
        <p:nvSpPr>
          <p:cNvPr id="129" name="Aenean euismod elementum nisi quis eleifend quam adipiscing vitae."/>
          <p:cNvSpPr txBox="1"/>
          <p:nvPr/>
        </p:nvSpPr>
        <p:spPr>
          <a:xfrm>
            <a:off x="673200" y="354888"/>
            <a:ext cx="10483836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defRPr sz="10000">
                <a:solidFill>
                  <a:srgbClr val="00AFE9"/>
                </a:solidFill>
                <a:latin typeface="Matter TRIAL Bold"/>
                <a:ea typeface="Matter TRIAL Bold"/>
                <a:cs typeface="Matter TRIAL Bold"/>
                <a:sym typeface="Matter TRIAL Bold"/>
              </a:defRPr>
            </a:lvl1pPr>
          </a:lstStyle>
          <a:p>
            <a:r>
              <a:rPr lang="en-GB" sz="5000" dirty="0">
                <a:latin typeface="+mj-lt"/>
              </a:rPr>
              <a:t>Menopause and mental health</a:t>
            </a:r>
            <a:endParaRPr sz="5000" dirty="0"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6A985-B315-8426-7C33-DBA18F1EF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B1DDED-3AE1-91CA-6697-0932CC521C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016" r="11513"/>
          <a:stretch>
            <a:fillRect/>
          </a:stretch>
        </p:blipFill>
        <p:spPr>
          <a:xfrm>
            <a:off x="5191711" y="0"/>
            <a:ext cx="7000289" cy="6858000"/>
          </a:xfrm>
          <a:prstGeom prst="rect">
            <a:avLst/>
          </a:prstGeom>
        </p:spPr>
      </p:pic>
      <p:pic>
        <p:nvPicPr>
          <p:cNvPr id="166" name="Image" descr="Image">
            <a:extLst>
              <a:ext uri="{FF2B5EF4-FFF2-40B4-BE49-F238E27FC236}">
                <a16:creationId xmlns:a16="http://schemas.microsoft.com/office/drawing/2014/main" id="{436D0B56-59FB-3FE5-BB8A-34D7F4CF6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49" y="310472"/>
            <a:ext cx="4400551" cy="209550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We connect with people and organisations to provide advice, information and support.">
            <a:extLst>
              <a:ext uri="{FF2B5EF4-FFF2-40B4-BE49-F238E27FC236}">
                <a16:creationId xmlns:a16="http://schemas.microsoft.com/office/drawing/2014/main" id="{F57A0FC5-46E6-0341-F02F-72E225854485}"/>
              </a:ext>
            </a:extLst>
          </p:cNvPr>
          <p:cNvSpPr txBox="1"/>
          <p:nvPr/>
        </p:nvSpPr>
        <p:spPr>
          <a:xfrm>
            <a:off x="2002219" y="802533"/>
            <a:ext cx="3941381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spcBef>
                <a:spcPts val="2000"/>
              </a:spcBef>
              <a:defRPr sz="40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rPr lang="en-GB" sz="3600" b="1" dirty="0"/>
              <a:t>The workplace </a:t>
            </a:r>
            <a:br>
              <a:rPr lang="en-GB" sz="3600" b="1" dirty="0"/>
            </a:br>
            <a:r>
              <a:rPr lang="en-GB" sz="3600" b="1" dirty="0"/>
              <a:t>impact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6B57B4-1EEE-1E21-071A-69838DAAEDC9}"/>
              </a:ext>
            </a:extLst>
          </p:cNvPr>
          <p:cNvSpPr txBox="1"/>
          <p:nvPr/>
        </p:nvSpPr>
        <p:spPr>
          <a:xfrm>
            <a:off x="160867" y="2680038"/>
            <a:ext cx="4868333" cy="39549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rgbClr val="E95159"/>
                </a:solidFill>
              </a:rPr>
              <a:t>8 in 10 </a:t>
            </a:r>
            <a:r>
              <a:rPr lang="en-GB" sz="1700" b="1" dirty="0">
                <a:solidFill>
                  <a:schemeClr val="bg2"/>
                </a:solidFill>
              </a:rPr>
              <a:t>menopausal women are in work </a:t>
            </a:r>
            <a:br>
              <a:rPr lang="en-GB" sz="1700" b="1" dirty="0"/>
            </a:br>
            <a:endParaRPr lang="en-GB" sz="600" b="1">
              <a:solidFill>
                <a:schemeClr val="bg2"/>
              </a:solidFill>
              <a:ea typeface="Noto Sans"/>
              <a:cs typeface="Noto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rgbClr val="E95159"/>
                </a:solidFill>
              </a:rPr>
              <a:t>3 in 4 </a:t>
            </a:r>
            <a:r>
              <a:rPr lang="en-GB" sz="1700" b="1" dirty="0">
                <a:solidFill>
                  <a:schemeClr val="bg2"/>
                </a:solidFill>
              </a:rPr>
              <a:t>women experience menopausal symptoms, with </a:t>
            </a:r>
            <a:r>
              <a:rPr lang="en-GB" sz="1700" b="1" dirty="0">
                <a:solidFill>
                  <a:srgbClr val="E95159"/>
                </a:solidFill>
              </a:rPr>
              <a:t>1 in 4 </a:t>
            </a:r>
            <a:r>
              <a:rPr lang="en-GB" sz="1700" b="1" dirty="0">
                <a:solidFill>
                  <a:schemeClr val="bg2"/>
                </a:solidFill>
              </a:rPr>
              <a:t>considering leaving their jobs </a:t>
            </a:r>
            <a:endParaRPr lang="en-GB" sz="1700" b="1" dirty="0">
              <a:solidFill>
                <a:schemeClr val="bg2"/>
              </a:solidFill>
              <a:ea typeface="Noto Sans"/>
              <a:cs typeface="Noto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600" b="1" dirty="0">
              <a:solidFill>
                <a:schemeClr val="bg2"/>
              </a:solidFill>
              <a:ea typeface="Noto Sans"/>
              <a:cs typeface="Noto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rgbClr val="E95159"/>
                </a:solidFill>
              </a:rPr>
              <a:t>14 million </a:t>
            </a:r>
            <a:r>
              <a:rPr lang="en-GB" sz="1700" b="1" dirty="0">
                <a:solidFill>
                  <a:schemeClr val="bg2"/>
                </a:solidFill>
              </a:rPr>
              <a:t>working days are lost annually due to menopause </a:t>
            </a:r>
            <a:endParaRPr lang="en-GB" sz="1700" b="1" dirty="0">
              <a:solidFill>
                <a:schemeClr val="bg2"/>
              </a:solidFill>
              <a:ea typeface="Noto Sans"/>
              <a:cs typeface="Noto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600" b="1" dirty="0">
              <a:solidFill>
                <a:schemeClr val="bg2"/>
              </a:solidFill>
              <a:ea typeface="Noto Sans"/>
              <a:cs typeface="Noto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chemeClr val="bg2"/>
                </a:solidFill>
              </a:rPr>
              <a:t>Cost to UK businesses estimated at </a:t>
            </a:r>
            <a:r>
              <a:rPr lang="en-GB" sz="1700" b="1" dirty="0">
                <a:solidFill>
                  <a:srgbClr val="E95159"/>
                </a:solidFill>
              </a:rPr>
              <a:t>£7.3 billion </a:t>
            </a:r>
            <a:r>
              <a:rPr lang="en-GB" sz="1700" b="1" dirty="0">
                <a:solidFill>
                  <a:schemeClr val="bg2"/>
                </a:solidFill>
              </a:rPr>
              <a:t>annually through absenteeism etc</a:t>
            </a:r>
            <a:endParaRPr lang="en-GB" sz="1700" b="1" dirty="0">
              <a:solidFill>
                <a:schemeClr val="bg2"/>
              </a:solidFill>
              <a:ea typeface="Noto Sans"/>
              <a:cs typeface="Noto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600" b="1" dirty="0">
              <a:solidFill>
                <a:schemeClr val="bg2"/>
              </a:solidFill>
              <a:ea typeface="Noto Sans"/>
              <a:cs typeface="Noto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chemeClr val="bg2"/>
                </a:solidFill>
              </a:rPr>
              <a:t>Mental health challenges during menopause affect up to </a:t>
            </a:r>
            <a:r>
              <a:rPr lang="en-GB" sz="1700" b="1" dirty="0">
                <a:solidFill>
                  <a:srgbClr val="E95159"/>
                </a:solidFill>
              </a:rPr>
              <a:t>60% of women </a:t>
            </a:r>
            <a:endParaRPr lang="en-GB" sz="1700" b="1" dirty="0">
              <a:solidFill>
                <a:srgbClr val="E95159"/>
              </a:solidFill>
              <a:ea typeface="Noto Sans"/>
              <a:cs typeface="Noto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600" b="1" dirty="0">
              <a:solidFill>
                <a:schemeClr val="bg2"/>
              </a:solidFill>
              <a:ea typeface="Noto Sans"/>
              <a:cs typeface="Noto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chemeClr val="bg2"/>
                </a:solidFill>
              </a:rPr>
              <a:t>Menopause-related employment tribunals doubled in recent years </a:t>
            </a:r>
            <a:endParaRPr lang="en-GB" sz="1700" b="1" dirty="0">
              <a:solidFill>
                <a:schemeClr val="bg2"/>
              </a:solidFill>
              <a:ea typeface="Noto Sans"/>
              <a:cs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1285170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CBED6-3969-82E3-1B57-866679B9A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with pink hair&#10;&#10;AI-generated content may be incorrect.">
            <a:extLst>
              <a:ext uri="{FF2B5EF4-FFF2-40B4-BE49-F238E27FC236}">
                <a16:creationId xmlns:a16="http://schemas.microsoft.com/office/drawing/2014/main" id="{41880F9F-812E-7784-1B5C-30BE9197B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8"/>
            <a:ext cx="12192000" cy="6865395"/>
          </a:xfrm>
          <a:prstGeom prst="rect">
            <a:avLst/>
          </a:prstGeom>
        </p:spPr>
      </p:pic>
      <p:sp>
        <p:nvSpPr>
          <p:cNvPr id="167" name="We connect with people and organisations to provide advice, information and support.">
            <a:extLst>
              <a:ext uri="{FF2B5EF4-FFF2-40B4-BE49-F238E27FC236}">
                <a16:creationId xmlns:a16="http://schemas.microsoft.com/office/drawing/2014/main" id="{C9737DE1-E276-25CE-0E1B-C8763A44D582}"/>
              </a:ext>
            </a:extLst>
          </p:cNvPr>
          <p:cNvSpPr txBox="1"/>
          <p:nvPr/>
        </p:nvSpPr>
        <p:spPr>
          <a:xfrm>
            <a:off x="488132" y="1976475"/>
            <a:ext cx="4896673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spcBef>
                <a:spcPts val="2000"/>
              </a:spcBef>
              <a:defRPr sz="40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</a:lstStyle>
          <a:p>
            <a:r>
              <a:rPr lang="en-GB" sz="4400" b="1" dirty="0"/>
              <a:t>Emma Carrington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CD8A6A-94E8-B3F2-0E4D-73491F73B305}"/>
              </a:ext>
            </a:extLst>
          </p:cNvPr>
          <p:cNvSpPr txBox="1"/>
          <p:nvPr/>
        </p:nvSpPr>
        <p:spPr>
          <a:xfrm>
            <a:off x="488132" y="3484066"/>
            <a:ext cx="6316132" cy="1023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Head of Rethink Advice and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4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Information Service</a:t>
            </a:r>
          </a:p>
        </p:txBody>
      </p:sp>
    </p:spTree>
    <p:extLst>
      <p:ext uri="{BB962C8B-B14F-4D97-AF65-F5344CB8AC3E}">
        <p14:creationId xmlns:p14="http://schemas.microsoft.com/office/powerpoint/2010/main" val="867772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535A7-BB76-D23F-E946-ACCC5C4AF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" descr="Image">
            <a:extLst>
              <a:ext uri="{FF2B5EF4-FFF2-40B4-BE49-F238E27FC236}">
                <a16:creationId xmlns:a16="http://schemas.microsoft.com/office/drawing/2014/main" id="{20C971D7-423E-0A15-41C6-224F163D82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2876" y="-520159"/>
            <a:ext cx="7153001" cy="7898318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hank you">
            <a:extLst>
              <a:ext uri="{FF2B5EF4-FFF2-40B4-BE49-F238E27FC236}">
                <a16:creationId xmlns:a16="http://schemas.microsoft.com/office/drawing/2014/main" id="{47AC8602-1E70-7A66-A9ED-CC07EC26AF64}"/>
              </a:ext>
            </a:extLst>
          </p:cNvPr>
          <p:cNvSpPr txBox="1"/>
          <p:nvPr/>
        </p:nvSpPr>
        <p:spPr>
          <a:xfrm>
            <a:off x="462987" y="2491101"/>
            <a:ext cx="6332935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 defTabSz="457200">
              <a:defRPr sz="10000">
                <a:solidFill>
                  <a:srgbClr val="FFFFFF"/>
                </a:solidFill>
                <a:latin typeface="Matter TRIAL Bold"/>
                <a:ea typeface="Matter TRIAL Bold"/>
                <a:cs typeface="Matter TRIAL Bold"/>
                <a:sym typeface="Matter TRIAL Bold"/>
              </a:defRPr>
            </a:lvl1pPr>
          </a:lstStyle>
          <a:p>
            <a:r>
              <a:rPr lang="en-US" sz="5000" b="1" dirty="0"/>
              <a:t>How my symptoms affect me at work</a:t>
            </a:r>
            <a:r>
              <a:rPr lang="en-GB" sz="5000" dirty="0"/>
              <a:t> </a:t>
            </a:r>
            <a:endParaRPr lang="en-US" sz="5000" b="1" dirty="0"/>
          </a:p>
        </p:txBody>
      </p:sp>
      <p:sp>
        <p:nvSpPr>
          <p:cNvPr id="181" name="F: @MentalHealthUK T: @MentalHealthUK Li: /MentalHealthUK In: @mhealthuk…">
            <a:extLst>
              <a:ext uri="{FF2B5EF4-FFF2-40B4-BE49-F238E27FC236}">
                <a16:creationId xmlns:a16="http://schemas.microsoft.com/office/drawing/2014/main" id="{F8643267-53B8-49CD-EBF4-EC0DC1A33B5D}"/>
              </a:ext>
            </a:extLst>
          </p:cNvPr>
          <p:cNvSpPr txBox="1"/>
          <p:nvPr/>
        </p:nvSpPr>
        <p:spPr>
          <a:xfrm>
            <a:off x="482927" y="5266850"/>
            <a:ext cx="5080983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228600">
              <a:spcBef>
                <a:spcPts val="1000"/>
              </a:spcBef>
              <a:defRPr sz="40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defRPr>
            </a:pPr>
            <a:endParaRPr sz="2500" dirty="0"/>
          </a:p>
        </p:txBody>
      </p:sp>
      <p:sp>
        <p:nvSpPr>
          <p:cNvPr id="2" name="In mollis nunc sed id. Lectus urna duis convallis convallis tellus id interdum.…">
            <a:extLst>
              <a:ext uri="{FF2B5EF4-FFF2-40B4-BE49-F238E27FC236}">
                <a16:creationId xmlns:a16="http://schemas.microsoft.com/office/drawing/2014/main" id="{D35FA1EC-C775-63C5-277F-CAD6CD938FCB}"/>
              </a:ext>
            </a:extLst>
          </p:cNvPr>
          <p:cNvSpPr txBox="1"/>
          <p:nvPr/>
        </p:nvSpPr>
        <p:spPr>
          <a:xfrm>
            <a:off x="7401785" y="1325860"/>
            <a:ext cx="5375159" cy="2103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marL="264583" indent="-264583" defTabSz="228600">
              <a:spcBef>
                <a:spcPts val="1000"/>
              </a:spcBef>
              <a:buSzPct val="125000"/>
              <a:buChar char="•"/>
              <a:defRPr sz="4000">
                <a:latin typeface="Noto Sans"/>
                <a:ea typeface="Noto Sans"/>
                <a:cs typeface="Noto Sans"/>
                <a:sym typeface="Noto Sans"/>
              </a:defRPr>
            </a:pPr>
            <a:r>
              <a:rPr lang="en-GB" sz="2000" dirty="0">
                <a:solidFill>
                  <a:srgbClr val="262A56"/>
                </a:solidFill>
              </a:rPr>
              <a:t>Brain fog</a:t>
            </a:r>
          </a:p>
          <a:p>
            <a:pPr marL="264583" indent="-264583" defTabSz="228600">
              <a:spcBef>
                <a:spcPts val="1000"/>
              </a:spcBef>
              <a:buSzPct val="125000"/>
              <a:buChar char="•"/>
              <a:defRPr sz="4000">
                <a:latin typeface="Noto Sans"/>
                <a:ea typeface="Noto Sans"/>
                <a:cs typeface="Noto Sans"/>
                <a:sym typeface="Noto Sans"/>
              </a:defRPr>
            </a:pPr>
            <a:r>
              <a:rPr lang="en-GB" sz="2000" dirty="0">
                <a:solidFill>
                  <a:srgbClr val="262A56"/>
                </a:solidFill>
              </a:rPr>
              <a:t>Poor concentration</a:t>
            </a:r>
          </a:p>
          <a:p>
            <a:pPr marL="264583" indent="-264583" defTabSz="228600">
              <a:spcBef>
                <a:spcPts val="1000"/>
              </a:spcBef>
              <a:buSzPct val="125000"/>
              <a:buChar char="•"/>
              <a:defRPr sz="4000">
                <a:latin typeface="Noto Sans"/>
                <a:ea typeface="Noto Sans"/>
                <a:cs typeface="Noto Sans"/>
                <a:sym typeface="Noto Sans"/>
              </a:defRPr>
            </a:pPr>
            <a:r>
              <a:rPr lang="en-GB" sz="2000" dirty="0">
                <a:solidFill>
                  <a:srgbClr val="262A56"/>
                </a:solidFill>
              </a:rPr>
              <a:t>Tiredness</a:t>
            </a:r>
          </a:p>
          <a:p>
            <a:pPr marL="264583" indent="-264583" defTabSz="228600">
              <a:spcBef>
                <a:spcPts val="1000"/>
              </a:spcBef>
              <a:buSzPct val="125000"/>
              <a:buChar char="•"/>
              <a:defRPr sz="4000">
                <a:latin typeface="Noto Sans"/>
                <a:ea typeface="Noto Sans"/>
                <a:cs typeface="Noto Sans"/>
                <a:sym typeface="Noto Sans"/>
              </a:defRPr>
            </a:pPr>
            <a:r>
              <a:rPr lang="en-GB" sz="2000" dirty="0">
                <a:solidFill>
                  <a:srgbClr val="262A56"/>
                </a:solidFill>
              </a:rPr>
              <a:t>Anxiety and panic attacks</a:t>
            </a:r>
          </a:p>
          <a:p>
            <a:pPr marL="264583" indent="-264583" defTabSz="228600">
              <a:spcBef>
                <a:spcPts val="1000"/>
              </a:spcBef>
              <a:buSzPct val="125000"/>
              <a:buChar char="•"/>
              <a:defRPr sz="4000">
                <a:latin typeface="Noto Sans"/>
                <a:ea typeface="Noto Sans"/>
                <a:cs typeface="Noto Sans"/>
                <a:sym typeface="Noto Sans"/>
              </a:defRPr>
            </a:pPr>
            <a:r>
              <a:rPr lang="en-GB" sz="2000" dirty="0">
                <a:solidFill>
                  <a:srgbClr val="262A56"/>
                </a:solidFill>
              </a:rPr>
              <a:t>Increased migraine attacks</a:t>
            </a:r>
            <a:r>
              <a:rPr sz="2000" dirty="0">
                <a:solidFill>
                  <a:srgbClr val="262A56"/>
                </a:solidFill>
              </a:rPr>
              <a:t> </a:t>
            </a:r>
          </a:p>
        </p:txBody>
      </p:sp>
      <p:sp>
        <p:nvSpPr>
          <p:cNvPr id="3" name="In mollis nunc sed id. Lectus urna duis convallis convallis tellus id interdum.…">
            <a:extLst>
              <a:ext uri="{FF2B5EF4-FFF2-40B4-BE49-F238E27FC236}">
                <a16:creationId xmlns:a16="http://schemas.microsoft.com/office/drawing/2014/main" id="{5EEE7BB8-9830-99CA-143E-6E40EFD40A7C}"/>
              </a:ext>
            </a:extLst>
          </p:cNvPr>
          <p:cNvSpPr txBox="1"/>
          <p:nvPr/>
        </p:nvSpPr>
        <p:spPr>
          <a:xfrm>
            <a:off x="7401785" y="614659"/>
            <a:ext cx="2734990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228600">
              <a:spcBef>
                <a:spcPts val="1000"/>
              </a:spcBef>
              <a:buSzPct val="125000"/>
              <a:defRPr sz="4000">
                <a:latin typeface="Noto Sans"/>
                <a:ea typeface="Noto Sans"/>
                <a:cs typeface="Noto Sans"/>
                <a:sym typeface="Noto Sans"/>
              </a:defRPr>
            </a:pPr>
            <a:r>
              <a:rPr lang="en-GB" sz="2800" b="1" dirty="0">
                <a:solidFill>
                  <a:srgbClr val="262A56"/>
                </a:solidFill>
              </a:rPr>
              <a:t>Symptoms</a:t>
            </a:r>
            <a:endParaRPr sz="2800" b="1" dirty="0">
              <a:solidFill>
                <a:srgbClr val="262A56"/>
              </a:solidFill>
            </a:endParaRPr>
          </a:p>
        </p:txBody>
      </p:sp>
      <p:sp>
        <p:nvSpPr>
          <p:cNvPr id="4" name="In mollis nunc sed id. Lectus urna duis convallis convallis tellus id interdum.…">
            <a:extLst>
              <a:ext uri="{FF2B5EF4-FFF2-40B4-BE49-F238E27FC236}">
                <a16:creationId xmlns:a16="http://schemas.microsoft.com/office/drawing/2014/main" id="{3B046A30-C078-BF1F-5233-CF55439D985D}"/>
              </a:ext>
            </a:extLst>
          </p:cNvPr>
          <p:cNvSpPr txBox="1"/>
          <p:nvPr/>
        </p:nvSpPr>
        <p:spPr>
          <a:xfrm>
            <a:off x="7401785" y="4385085"/>
            <a:ext cx="5375158" cy="2103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marL="264583" indent="-264583" defTabSz="228600">
              <a:spcBef>
                <a:spcPts val="1000"/>
              </a:spcBef>
              <a:buSzPct val="125000"/>
              <a:buChar char="•"/>
              <a:defRPr sz="4000">
                <a:latin typeface="Noto Sans"/>
                <a:ea typeface="Noto Sans"/>
                <a:cs typeface="Noto Sans"/>
                <a:sym typeface="Noto Sans"/>
              </a:defRPr>
            </a:pPr>
            <a:r>
              <a:rPr lang="en-GB" sz="2000" dirty="0">
                <a:solidFill>
                  <a:srgbClr val="262A56"/>
                </a:solidFill>
              </a:rPr>
              <a:t>Loss of my ‘super power’</a:t>
            </a:r>
            <a:endParaRPr sz="2000" dirty="0">
              <a:solidFill>
                <a:srgbClr val="262A56"/>
              </a:solidFill>
            </a:endParaRPr>
          </a:p>
          <a:p>
            <a:pPr marL="264583" indent="-264583" defTabSz="228600">
              <a:spcBef>
                <a:spcPts val="1000"/>
              </a:spcBef>
              <a:buSzPct val="125000"/>
              <a:buFontTx/>
              <a:buChar char="•"/>
              <a:defRPr sz="4000">
                <a:latin typeface="Noto Sans"/>
                <a:ea typeface="Noto Sans"/>
                <a:cs typeface="Noto Sans"/>
                <a:sym typeface="Noto Sans"/>
              </a:defRPr>
            </a:pPr>
            <a:r>
              <a:rPr lang="en-GB" sz="2000" dirty="0">
                <a:solidFill>
                  <a:srgbClr val="262A56"/>
                </a:solidFill>
              </a:rPr>
              <a:t>Loss of confidence</a:t>
            </a:r>
          </a:p>
          <a:p>
            <a:pPr marL="264583" indent="-264583" defTabSz="228600">
              <a:spcBef>
                <a:spcPts val="1000"/>
              </a:spcBef>
              <a:buSzPct val="125000"/>
              <a:buChar char="•"/>
              <a:defRPr sz="4000">
                <a:latin typeface="Noto Sans"/>
                <a:ea typeface="Noto Sans"/>
                <a:cs typeface="Noto Sans"/>
                <a:sym typeface="Noto Sans"/>
              </a:defRPr>
            </a:pPr>
            <a:r>
              <a:rPr lang="en-GB" sz="2000" dirty="0">
                <a:solidFill>
                  <a:srgbClr val="262A56"/>
                </a:solidFill>
              </a:rPr>
              <a:t>Time off - guilt</a:t>
            </a:r>
            <a:endParaRPr sz="2000" dirty="0">
              <a:solidFill>
                <a:srgbClr val="262A56"/>
              </a:solidFill>
            </a:endParaRPr>
          </a:p>
          <a:p>
            <a:pPr marL="264583" indent="-264583" defTabSz="228600">
              <a:spcBef>
                <a:spcPts val="1000"/>
              </a:spcBef>
              <a:buSzPct val="125000"/>
              <a:buChar char="•"/>
              <a:defRPr sz="4000">
                <a:latin typeface="Noto Sans"/>
                <a:ea typeface="Noto Sans"/>
                <a:cs typeface="Noto Sans"/>
                <a:sym typeface="Noto Sans"/>
              </a:defRPr>
            </a:pPr>
            <a:r>
              <a:rPr lang="en-GB" sz="2000" dirty="0">
                <a:solidFill>
                  <a:srgbClr val="262A56"/>
                </a:solidFill>
              </a:rPr>
              <a:t>Feeling overwhelmed</a:t>
            </a:r>
          </a:p>
          <a:p>
            <a:pPr marL="264583" indent="-264583" defTabSz="228600">
              <a:spcBef>
                <a:spcPts val="1000"/>
              </a:spcBef>
              <a:buSzPct val="125000"/>
              <a:buChar char="•"/>
              <a:defRPr sz="4000">
                <a:latin typeface="Noto Sans"/>
                <a:ea typeface="Noto Sans"/>
                <a:cs typeface="Noto Sans"/>
                <a:sym typeface="Noto Sans"/>
              </a:defRPr>
            </a:pPr>
            <a:r>
              <a:rPr lang="en-GB" sz="2000" dirty="0">
                <a:solidFill>
                  <a:srgbClr val="262A56"/>
                </a:solidFill>
              </a:rPr>
              <a:t>Imposter syndrome</a:t>
            </a:r>
            <a:r>
              <a:rPr sz="2000" dirty="0">
                <a:solidFill>
                  <a:srgbClr val="262A56"/>
                </a:solidFill>
              </a:rPr>
              <a:t> </a:t>
            </a:r>
          </a:p>
        </p:txBody>
      </p:sp>
      <p:sp>
        <p:nvSpPr>
          <p:cNvPr id="5" name="In mollis nunc sed id. Lectus urna duis convallis convallis tellus id interdum.…">
            <a:extLst>
              <a:ext uri="{FF2B5EF4-FFF2-40B4-BE49-F238E27FC236}">
                <a16:creationId xmlns:a16="http://schemas.microsoft.com/office/drawing/2014/main" id="{D879770C-40C5-88BD-4460-5CA198C5E812}"/>
              </a:ext>
            </a:extLst>
          </p:cNvPr>
          <p:cNvSpPr txBox="1"/>
          <p:nvPr/>
        </p:nvSpPr>
        <p:spPr>
          <a:xfrm>
            <a:off x="7401785" y="3731930"/>
            <a:ext cx="1585369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228600">
              <a:spcBef>
                <a:spcPts val="1000"/>
              </a:spcBef>
              <a:buSzPct val="125000"/>
              <a:defRPr sz="4000">
                <a:latin typeface="Noto Sans"/>
                <a:ea typeface="Noto Sans"/>
                <a:cs typeface="Noto Sans"/>
                <a:sym typeface="Noto Sans"/>
              </a:defRPr>
            </a:pPr>
            <a:r>
              <a:rPr lang="en-GB" sz="2800" b="1" dirty="0">
                <a:solidFill>
                  <a:srgbClr val="262A56"/>
                </a:solidFill>
              </a:rPr>
              <a:t>Effects</a:t>
            </a:r>
            <a:endParaRPr sz="2800" b="1" dirty="0">
              <a:solidFill>
                <a:srgbClr val="262A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129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C097681-B461-9821-8093-A1027D1AAA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-2240536" y="758707"/>
            <a:ext cx="10449611" cy="596853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urpis massa dui ut ornare lectus sit. Quis eleifend quam vitae proin sagittis.">
            <a:extLst>
              <a:ext uri="{FF2B5EF4-FFF2-40B4-BE49-F238E27FC236}">
                <a16:creationId xmlns:a16="http://schemas.microsoft.com/office/drawing/2014/main" id="{9E86CCE0-3283-79B1-5D97-140B9F2BC33D}"/>
              </a:ext>
            </a:extLst>
          </p:cNvPr>
          <p:cNvSpPr txBox="1"/>
          <p:nvPr/>
        </p:nvSpPr>
        <p:spPr>
          <a:xfrm>
            <a:off x="-656704" y="3388119"/>
            <a:ext cx="6737617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defRPr sz="8000">
                <a:solidFill>
                  <a:srgbClr val="FFFFFF"/>
                </a:solidFill>
                <a:latin typeface="Matter TRIAL Bold"/>
                <a:ea typeface="Matter TRIAL Bold"/>
                <a:cs typeface="Matter TRIAL Bold"/>
                <a:sym typeface="Matter TRIAL Bold"/>
              </a:defRPr>
            </a:lvl1pPr>
          </a:lstStyle>
          <a:p>
            <a:pPr algn="ctr"/>
            <a:r>
              <a:rPr lang="en-GB" sz="4000" dirty="0">
                <a:latin typeface="+mj-lt"/>
              </a:rPr>
              <a:t>What helped?</a:t>
            </a:r>
            <a:endParaRPr sz="40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9EA25C-C00D-C23F-EF3D-0D3F4078F535}"/>
              </a:ext>
            </a:extLst>
          </p:cNvPr>
          <p:cNvSpPr txBox="1"/>
          <p:nvPr/>
        </p:nvSpPr>
        <p:spPr>
          <a:xfrm>
            <a:off x="6111089" y="394667"/>
            <a:ext cx="5676358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E95159"/>
                </a:solidFill>
                <a:effectLst/>
              </a:rPr>
              <a:t>Learning about the menopause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E9515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E95159"/>
                </a:solidFill>
              </a:rPr>
              <a:t>Talking to my line manager, direct reports and team about how menopause affects me and my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E9515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E95159"/>
                </a:solidFill>
              </a:rPr>
              <a:t>Using tools that make it easier for me to concentrate on </a:t>
            </a:r>
            <a:r>
              <a:rPr lang="en-US" sz="2400" b="1" dirty="0" err="1">
                <a:solidFill>
                  <a:srgbClr val="E95159"/>
                </a:solidFill>
              </a:rPr>
              <a:t>whats</a:t>
            </a:r>
            <a:r>
              <a:rPr lang="en-US" sz="2400" b="1" dirty="0">
                <a:solidFill>
                  <a:srgbClr val="E95159"/>
                </a:solidFill>
              </a:rPr>
              <a:t> happening in a meeting </a:t>
            </a:r>
            <a:r>
              <a:rPr lang="en-US" sz="2400" b="1" dirty="0" err="1">
                <a:solidFill>
                  <a:srgbClr val="E95159"/>
                </a:solidFill>
              </a:rPr>
              <a:t>eg</a:t>
            </a:r>
            <a:r>
              <a:rPr lang="en-US" sz="2400" b="1" dirty="0">
                <a:solidFill>
                  <a:srgbClr val="E95159"/>
                </a:solidFill>
              </a:rPr>
              <a:t> note taker apps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E9515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E95159"/>
                </a:solidFill>
              </a:rPr>
              <a:t>Asking for what I need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E9515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E95159"/>
                </a:solidFill>
              </a:rPr>
              <a:t>Peer support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E9515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E95159"/>
                </a:solidFill>
              </a:rPr>
              <a:t>Flexibility</a:t>
            </a:r>
          </a:p>
          <a:p>
            <a:endParaRPr lang="en-US" b="1" dirty="0">
              <a:solidFill>
                <a:srgbClr val="E95159"/>
              </a:solidFill>
            </a:endParaRPr>
          </a:p>
          <a:p>
            <a:endParaRPr lang="en-US" b="1" dirty="0">
              <a:solidFill>
                <a:srgbClr val="E951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64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086B2F21-DF57-8A41-1B28-090763C05D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-2240536" y="758707"/>
            <a:ext cx="10449611" cy="596853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urpis massa dui ut ornare lectus sit. Quis eleifend quam vitae proin sagittis.">
            <a:extLst>
              <a:ext uri="{FF2B5EF4-FFF2-40B4-BE49-F238E27FC236}">
                <a16:creationId xmlns:a16="http://schemas.microsoft.com/office/drawing/2014/main" id="{84E619D7-FDA7-F519-2BBF-B64B303BBB4E}"/>
              </a:ext>
            </a:extLst>
          </p:cNvPr>
          <p:cNvSpPr txBox="1"/>
          <p:nvPr/>
        </p:nvSpPr>
        <p:spPr>
          <a:xfrm>
            <a:off x="-384540" y="3188977"/>
            <a:ext cx="6737617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defRPr sz="8000">
                <a:solidFill>
                  <a:srgbClr val="FFFFFF"/>
                </a:solidFill>
                <a:latin typeface="Matter TRIAL Bold"/>
                <a:ea typeface="Matter TRIAL Bold"/>
                <a:cs typeface="Matter TRIAL Bold"/>
                <a:sym typeface="Matter TRIAL Bold"/>
              </a:defRPr>
            </a:lvl1pPr>
          </a:lstStyle>
          <a:p>
            <a:pPr algn="ctr"/>
            <a:r>
              <a:rPr lang="en-GB" sz="4000" dirty="0">
                <a:latin typeface="+mj-lt"/>
              </a:rPr>
              <a:t>What was missing?</a:t>
            </a:r>
            <a:endParaRPr sz="40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3C6AF3-756D-C5CB-570E-ADF21CEEF8B4}"/>
              </a:ext>
            </a:extLst>
          </p:cNvPr>
          <p:cNvSpPr txBox="1"/>
          <p:nvPr/>
        </p:nvSpPr>
        <p:spPr>
          <a:xfrm>
            <a:off x="6223463" y="934994"/>
            <a:ext cx="572582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E95159"/>
                </a:solidFill>
                <a:effectLst/>
              </a:rPr>
              <a:t>A knowledge bank of things that can help</a:t>
            </a:r>
          </a:p>
          <a:p>
            <a:endParaRPr lang="en-US" sz="2400" b="1" i="0" dirty="0">
              <a:solidFill>
                <a:srgbClr val="E95159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E95159"/>
                </a:solidFill>
              </a:rPr>
              <a:t>Mis-understanding from other people</a:t>
            </a:r>
          </a:p>
          <a:p>
            <a:endParaRPr lang="en-US" sz="2400" b="1" dirty="0">
              <a:solidFill>
                <a:srgbClr val="E9515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E95159"/>
                </a:solidFill>
              </a:rPr>
              <a:t>Sickness absence policies that take account of conditions like the menopause</a:t>
            </a:r>
          </a:p>
          <a:p>
            <a:endParaRPr lang="en-US" sz="2400" b="1" dirty="0">
              <a:solidFill>
                <a:srgbClr val="E9515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E95159"/>
                </a:solidFill>
              </a:rPr>
              <a:t>Recognition of how important it is to make time for peer support meetings</a:t>
            </a:r>
          </a:p>
          <a:p>
            <a:endParaRPr lang="en-US" sz="2400" b="1" dirty="0">
              <a:solidFill>
                <a:srgbClr val="E95159"/>
              </a:solidFill>
            </a:endParaRPr>
          </a:p>
          <a:p>
            <a:endParaRPr lang="en-US" sz="2400" b="1" dirty="0">
              <a:solidFill>
                <a:srgbClr val="E951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96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HUK">
      <a:dk1>
        <a:srgbClr val="FFFFFF"/>
      </a:dk1>
      <a:lt1>
        <a:srgbClr val="FFFFFF"/>
      </a:lt1>
      <a:dk2>
        <a:srgbClr val="262A56"/>
      </a:dk2>
      <a:lt2>
        <a:srgbClr val="00AEEF"/>
      </a:lt2>
      <a:accent1>
        <a:srgbClr val="00AEEF"/>
      </a:accent1>
      <a:accent2>
        <a:srgbClr val="262A56"/>
      </a:accent2>
      <a:accent3>
        <a:srgbClr val="E95159"/>
      </a:accent3>
      <a:accent4>
        <a:srgbClr val="F59F2E"/>
      </a:accent4>
      <a:accent5>
        <a:srgbClr val="20A77C"/>
      </a:accent5>
      <a:accent6>
        <a:srgbClr val="FFFFFF"/>
      </a:accent6>
      <a:hlink>
        <a:srgbClr val="262A56"/>
      </a:hlink>
      <a:folHlink>
        <a:srgbClr val="00AEEF"/>
      </a:folHlink>
    </a:clrScheme>
    <a:fontScheme name="MHUK">
      <a:majorFont>
        <a:latin typeface="Matter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2e2d4a6-1fc0-40e8-aee9-7c6d876b36c9">
      <Terms xmlns="http://schemas.microsoft.com/office/infopath/2007/PartnerControls"/>
    </lcf76f155ced4ddcb4097134ff3c332f>
    <TaxCatchAll xmlns="35342a04-905a-4a06-a048-93bc2601b27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B3ABB741801D4B84EC20848261E314" ma:contentTypeVersion="13" ma:contentTypeDescription="Create a new document." ma:contentTypeScope="" ma:versionID="7bdca8d2a9b09d28f2ec55d7de91d9e3">
  <xsd:schema xmlns:xsd="http://www.w3.org/2001/XMLSchema" xmlns:xs="http://www.w3.org/2001/XMLSchema" xmlns:p="http://schemas.microsoft.com/office/2006/metadata/properties" xmlns:ns2="92e2d4a6-1fc0-40e8-aee9-7c6d876b36c9" xmlns:ns3="35342a04-905a-4a06-a048-93bc2601b274" targetNamespace="http://schemas.microsoft.com/office/2006/metadata/properties" ma:root="true" ma:fieldsID="ec82d84a262b9612d09d7496986e2ac2" ns2:_="" ns3:_="">
    <xsd:import namespace="92e2d4a6-1fc0-40e8-aee9-7c6d876b36c9"/>
    <xsd:import namespace="35342a04-905a-4a06-a048-93bc2601b2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e2d4a6-1fc0-40e8-aee9-7c6d876b36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3f7bd7c-6e1d-4663-8895-966d0f9aa6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342a04-905a-4a06-a048-93bc2601b27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a3ff7daf-eb45-4087-873e-49c58726c558}" ma:internalName="TaxCatchAll" ma:showField="CatchAllData" ma:web="35342a04-905a-4a06-a048-93bc2601b2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B48E65-FFE2-4E93-B11D-4D03AA980CFC}">
  <ds:schemaRefs>
    <ds:schemaRef ds:uri="http://schemas.microsoft.com/office/2006/metadata/properties"/>
    <ds:schemaRef ds:uri="http://schemas.microsoft.com/office/infopath/2007/PartnerControls"/>
    <ds:schemaRef ds:uri="be8b63b2-bb29-43cd-a7eb-7d23608bf04e"/>
    <ds:schemaRef ds:uri="76824c48-fe8a-4b33-b7a9-bf4c6b6abc9b"/>
    <ds:schemaRef ds:uri="92e2d4a6-1fc0-40e8-aee9-7c6d876b36c9"/>
    <ds:schemaRef ds:uri="35342a04-905a-4a06-a048-93bc2601b274"/>
  </ds:schemaRefs>
</ds:datastoreItem>
</file>

<file path=customXml/itemProps2.xml><?xml version="1.0" encoding="utf-8"?>
<ds:datastoreItem xmlns:ds="http://schemas.openxmlformats.org/officeDocument/2006/customXml" ds:itemID="{E5B29917-337D-4433-BF1D-677A394393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39CF1E-B2AF-4AE4-A42A-3F60875AF5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e2d4a6-1fc0-40e8-aee9-7c6d876b36c9"/>
    <ds:schemaRef ds:uri="35342a04-905a-4a06-a048-93bc2601b2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991</Words>
  <Application>Microsoft Office PowerPoint</Application>
  <PresentationFormat>Widescreen</PresentationFormat>
  <Paragraphs>201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Matter</vt:lpstr>
      <vt:lpstr>Unbounded Bold</vt:lpstr>
      <vt:lpstr>Arial</vt:lpstr>
      <vt:lpstr>Noto Sans</vt:lpstr>
      <vt:lpstr>Calibri</vt:lpstr>
      <vt:lpstr>Aptos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Brill</dc:creator>
  <cp:lastModifiedBy>Gemma orpwood</cp:lastModifiedBy>
  <cp:revision>134</cp:revision>
  <dcterms:created xsi:type="dcterms:W3CDTF">2019-07-10T11:35:36Z</dcterms:created>
  <dcterms:modified xsi:type="dcterms:W3CDTF">2025-07-18T07:34:23Z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0x0101000DB3ABB741801D4B84EC20848261E314</vt:lpwstr>
  </property>
  <property fmtid="{D5CDD505-2E9C-101B-9397-08002B2CF9AE}" pid="3" name="MediaServiceImageTags">
    <vt:lpwstr/>
  </property>
</Properties>
</file>